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557" r:id="rId2"/>
    <p:sldId id="257" r:id="rId3"/>
    <p:sldId id="259" r:id="rId4"/>
    <p:sldId id="537" r:id="rId5"/>
    <p:sldId id="274" r:id="rId6"/>
    <p:sldId id="271" r:id="rId7"/>
    <p:sldId id="451" r:id="rId8"/>
    <p:sldId id="272" r:id="rId9"/>
    <p:sldId id="270" r:id="rId10"/>
    <p:sldId id="543" r:id="rId11"/>
    <p:sldId id="263" r:id="rId12"/>
    <p:sldId id="273" r:id="rId13"/>
    <p:sldId id="496" r:id="rId14"/>
    <p:sldId id="442" r:id="rId15"/>
    <p:sldId id="275" r:id="rId16"/>
    <p:sldId id="559" r:id="rId17"/>
    <p:sldId id="551" r:id="rId18"/>
    <p:sldId id="554" r:id="rId19"/>
    <p:sldId id="512" r:id="rId20"/>
    <p:sldId id="289" r:id="rId21"/>
    <p:sldId id="292" r:id="rId22"/>
    <p:sldId id="291" r:id="rId23"/>
    <p:sldId id="286" r:id="rId24"/>
    <p:sldId id="562" r:id="rId25"/>
    <p:sldId id="560" r:id="rId2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e Darve" initials="CD" lastIdx="0" clrIdx="0">
    <p:extLst>
      <p:ext uri="{19B8F6BF-5375-455C-9EA6-DF929625EA0E}">
        <p15:presenceInfo xmlns:p15="http://schemas.microsoft.com/office/powerpoint/2012/main" userId="Christine Darv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44"/>
    <p:restoredTop sz="63233"/>
  </p:normalViewPr>
  <p:slideViewPr>
    <p:cSldViewPr snapToGrid="0" snapToObjects="1">
      <p:cViewPr varScale="1">
        <p:scale>
          <a:sx n="70" d="100"/>
          <a:sy n="70" d="100"/>
        </p:scale>
        <p:origin x="19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ketevi:ASP2018:ASP2018-SelectedStudent-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ketevi:ASP2018:ASP2018-SelectedStudent-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ketevi:ASP2018:ASP2018-SelectedStudent-Data.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Users/christinedarve/Documents/0_DATA/0_Conferences/0_AAAS_WashinghtonFeb2019/ASP_Stat_Studient_Categories2.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julianovak:Desktop:ASP_alumni_survey_2018.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julianovak:Desktop:ASP_alumni_survey_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cat>
            <c:strRef>
              <c:f>Sheet4!$A$1:$A$9</c:f>
              <c:strCache>
                <c:ptCount val="9"/>
                <c:pt idx="0">
                  <c:v>&lt; 20</c:v>
                </c:pt>
                <c:pt idx="1">
                  <c:v>20-21</c:v>
                </c:pt>
                <c:pt idx="2">
                  <c:v>22-23</c:v>
                </c:pt>
                <c:pt idx="3">
                  <c:v>24-25</c:v>
                </c:pt>
                <c:pt idx="4">
                  <c:v>26-27</c:v>
                </c:pt>
                <c:pt idx="5">
                  <c:v>28-29</c:v>
                </c:pt>
                <c:pt idx="6">
                  <c:v>30-31</c:v>
                </c:pt>
                <c:pt idx="7">
                  <c:v>32-33</c:v>
                </c:pt>
                <c:pt idx="8">
                  <c:v>&gt; 33</c:v>
                </c:pt>
              </c:strCache>
            </c:strRef>
          </c:cat>
          <c:val>
            <c:numRef>
              <c:f>Sheet4!$B$1:$B$9</c:f>
              <c:numCache>
                <c:formatCode>General</c:formatCode>
                <c:ptCount val="9"/>
                <c:pt idx="0">
                  <c:v>1</c:v>
                </c:pt>
                <c:pt idx="1">
                  <c:v>7</c:v>
                </c:pt>
                <c:pt idx="2">
                  <c:v>15</c:v>
                </c:pt>
                <c:pt idx="3">
                  <c:v>19</c:v>
                </c:pt>
                <c:pt idx="4">
                  <c:v>21</c:v>
                </c:pt>
                <c:pt idx="5">
                  <c:v>11</c:v>
                </c:pt>
                <c:pt idx="6">
                  <c:v>3</c:v>
                </c:pt>
                <c:pt idx="7">
                  <c:v>6</c:v>
                </c:pt>
                <c:pt idx="8">
                  <c:v>2</c:v>
                </c:pt>
              </c:numCache>
            </c:numRef>
          </c:val>
          <c:extLst>
            <c:ext xmlns:c16="http://schemas.microsoft.com/office/drawing/2014/chart" uri="{C3380CC4-5D6E-409C-BE32-E72D297353CC}">
              <c16:uniqueId val="{00000000-BB3B-0645-9F15-2D83C34E29DD}"/>
            </c:ext>
          </c:extLst>
        </c:ser>
        <c:dLbls>
          <c:showLegendKey val="0"/>
          <c:showVal val="0"/>
          <c:showCatName val="0"/>
          <c:showSerName val="0"/>
          <c:showPercent val="0"/>
          <c:showBubbleSize val="0"/>
        </c:dLbls>
        <c:gapWidth val="150"/>
        <c:shape val="cylinder"/>
        <c:axId val="513006392"/>
        <c:axId val="513765768"/>
        <c:axId val="0"/>
      </c:bar3DChart>
      <c:catAx>
        <c:axId val="513006392"/>
        <c:scaling>
          <c:orientation val="minMax"/>
        </c:scaling>
        <c:delete val="0"/>
        <c:axPos val="b"/>
        <c:title>
          <c:tx>
            <c:rich>
              <a:bodyPr/>
              <a:lstStyle/>
              <a:p>
                <a:pPr>
                  <a:defRPr sz="1400"/>
                </a:pPr>
                <a:r>
                  <a:rPr lang="en-US" sz="1400"/>
                  <a:t>Age (Years)</a:t>
                </a:r>
              </a:p>
            </c:rich>
          </c:tx>
          <c:layout>
            <c:manualLayout>
              <c:xMode val="edge"/>
              <c:yMode val="edge"/>
              <c:x val="0.6626979845957629"/>
              <c:y val="0.23691682278409151"/>
            </c:manualLayout>
          </c:layout>
          <c:overlay val="0"/>
        </c:title>
        <c:numFmt formatCode="General" sourceLinked="0"/>
        <c:majorTickMark val="out"/>
        <c:minorTickMark val="none"/>
        <c:tickLblPos val="nextTo"/>
        <c:txPr>
          <a:bodyPr/>
          <a:lstStyle/>
          <a:p>
            <a:pPr>
              <a:defRPr sz="1600" b="1"/>
            </a:pPr>
            <a:endParaRPr lang="sv-SE"/>
          </a:p>
        </c:txPr>
        <c:crossAx val="513765768"/>
        <c:crosses val="autoZero"/>
        <c:auto val="1"/>
        <c:lblAlgn val="ctr"/>
        <c:lblOffset val="100"/>
        <c:noMultiLvlLbl val="0"/>
      </c:catAx>
      <c:valAx>
        <c:axId val="513765768"/>
        <c:scaling>
          <c:orientation val="minMax"/>
        </c:scaling>
        <c:delete val="0"/>
        <c:axPos val="l"/>
        <c:majorGridlines/>
        <c:title>
          <c:tx>
            <c:rich>
              <a:bodyPr/>
              <a:lstStyle/>
              <a:p>
                <a:pPr>
                  <a:defRPr sz="1600"/>
                </a:pPr>
                <a:r>
                  <a:rPr lang="en-US" sz="1600" dirty="0"/>
                  <a:t># Students</a:t>
                </a:r>
              </a:p>
            </c:rich>
          </c:tx>
          <c:overlay val="0"/>
        </c:title>
        <c:numFmt formatCode="General" sourceLinked="1"/>
        <c:majorTickMark val="out"/>
        <c:minorTickMark val="none"/>
        <c:tickLblPos val="nextTo"/>
        <c:txPr>
          <a:bodyPr/>
          <a:lstStyle/>
          <a:p>
            <a:pPr>
              <a:defRPr sz="1400" b="1"/>
            </a:pPr>
            <a:endParaRPr lang="sv-SE"/>
          </a:p>
        </c:txPr>
        <c:crossAx val="51300639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a:pPr>
            <a:r>
              <a:rPr lang="en-US" sz="1800"/>
              <a:t>Selected Students by Citizenship</a:t>
            </a:r>
          </a:p>
        </c:rich>
      </c:tx>
      <c:layout>
        <c:manualLayout>
          <c:xMode val="edge"/>
          <c:yMode val="edge"/>
          <c:x val="0.30535084696249432"/>
          <c:y val="1.6501929196193876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8.3330187439779824E-2"/>
          <c:y val="8.2885430272290672E-2"/>
          <c:w val="0.90975344718897155"/>
          <c:h val="0.40087953233163542"/>
        </c:manualLayout>
      </c:layout>
      <c:bar3DChart>
        <c:barDir val="col"/>
        <c:grouping val="clustered"/>
        <c:varyColors val="0"/>
        <c:ser>
          <c:idx val="0"/>
          <c:order val="0"/>
          <c:tx>
            <c:v>Males (50)</c:v>
          </c:tx>
          <c:invertIfNegative val="0"/>
          <c:cat>
            <c:strRef>
              <c:f>'Sheet1 (2)'!$A$1:$A$26</c:f>
              <c:strCache>
                <c:ptCount val="26"/>
                <c:pt idx="0">
                  <c:v>Algeria</c:v>
                </c:pt>
                <c:pt idx="1">
                  <c:v>Benin</c:v>
                </c:pt>
                <c:pt idx="2">
                  <c:v>Botswana</c:v>
                </c:pt>
                <c:pt idx="3">
                  <c:v>Burkina Faso</c:v>
                </c:pt>
                <c:pt idx="4">
                  <c:v>Burundi</c:v>
                </c:pt>
                <c:pt idx="5">
                  <c:v>Cameroon</c:v>
                </c:pt>
                <c:pt idx="6">
                  <c:v>DR Congo</c:v>
                </c:pt>
                <c:pt idx="7">
                  <c:v>Egypt</c:v>
                </c:pt>
                <c:pt idx="8">
                  <c:v>Ethiopia</c:v>
                </c:pt>
                <c:pt idx="9">
                  <c:v>Ghana</c:v>
                </c:pt>
                <c:pt idx="10">
                  <c:v>Kenya</c:v>
                </c:pt>
                <c:pt idx="11">
                  <c:v>Madagascar</c:v>
                </c:pt>
                <c:pt idx="12">
                  <c:v>Morocco</c:v>
                </c:pt>
                <c:pt idx="13">
                  <c:v>Namibia</c:v>
                </c:pt>
                <c:pt idx="14">
                  <c:v>Nigeria</c:v>
                </c:pt>
                <c:pt idx="15">
                  <c:v>Palestine</c:v>
                </c:pt>
                <c:pt idx="16">
                  <c:v>Rwanda</c:v>
                </c:pt>
                <c:pt idx="17">
                  <c:v>Senegal</c:v>
                </c:pt>
                <c:pt idx="18">
                  <c:v>South Africa</c:v>
                </c:pt>
                <c:pt idx="19">
                  <c:v>Sudan</c:v>
                </c:pt>
                <c:pt idx="20">
                  <c:v>Tanzania</c:v>
                </c:pt>
                <c:pt idx="21">
                  <c:v>Togo</c:v>
                </c:pt>
                <c:pt idx="22">
                  <c:v>Tunisia</c:v>
                </c:pt>
                <c:pt idx="23">
                  <c:v>Uganda</c:v>
                </c:pt>
                <c:pt idx="24">
                  <c:v>USA</c:v>
                </c:pt>
                <c:pt idx="25">
                  <c:v>Zambia</c:v>
                </c:pt>
              </c:strCache>
            </c:strRef>
          </c:cat>
          <c:val>
            <c:numRef>
              <c:f>'Sheet1 (2)'!$B$1:$B$26</c:f>
              <c:numCache>
                <c:formatCode>General</c:formatCode>
                <c:ptCount val="26"/>
                <c:pt idx="0">
                  <c:v>1</c:v>
                </c:pt>
                <c:pt idx="1">
                  <c:v>1</c:v>
                </c:pt>
                <c:pt idx="2">
                  <c:v>1</c:v>
                </c:pt>
                <c:pt idx="3">
                  <c:v>1</c:v>
                </c:pt>
                <c:pt idx="4">
                  <c:v>0</c:v>
                </c:pt>
                <c:pt idx="5">
                  <c:v>4</c:v>
                </c:pt>
                <c:pt idx="6">
                  <c:v>1</c:v>
                </c:pt>
                <c:pt idx="7">
                  <c:v>1</c:v>
                </c:pt>
                <c:pt idx="8">
                  <c:v>2</c:v>
                </c:pt>
                <c:pt idx="9">
                  <c:v>2</c:v>
                </c:pt>
                <c:pt idx="10">
                  <c:v>2</c:v>
                </c:pt>
                <c:pt idx="11">
                  <c:v>1</c:v>
                </c:pt>
                <c:pt idx="12">
                  <c:v>3</c:v>
                </c:pt>
                <c:pt idx="13">
                  <c:v>10</c:v>
                </c:pt>
                <c:pt idx="14">
                  <c:v>3</c:v>
                </c:pt>
                <c:pt idx="15">
                  <c:v>1</c:v>
                </c:pt>
                <c:pt idx="16">
                  <c:v>2</c:v>
                </c:pt>
                <c:pt idx="17">
                  <c:v>1</c:v>
                </c:pt>
                <c:pt idx="18">
                  <c:v>4</c:v>
                </c:pt>
                <c:pt idx="19">
                  <c:v>2</c:v>
                </c:pt>
                <c:pt idx="20">
                  <c:v>1</c:v>
                </c:pt>
                <c:pt idx="21">
                  <c:v>2</c:v>
                </c:pt>
                <c:pt idx="22">
                  <c:v>1</c:v>
                </c:pt>
                <c:pt idx="23">
                  <c:v>1</c:v>
                </c:pt>
                <c:pt idx="24">
                  <c:v>1</c:v>
                </c:pt>
                <c:pt idx="25">
                  <c:v>1</c:v>
                </c:pt>
              </c:numCache>
            </c:numRef>
          </c:val>
          <c:extLst>
            <c:ext xmlns:c16="http://schemas.microsoft.com/office/drawing/2014/chart" uri="{C3380CC4-5D6E-409C-BE32-E72D297353CC}">
              <c16:uniqueId val="{00000000-B8E5-3640-B641-DF59D10AC0C7}"/>
            </c:ext>
          </c:extLst>
        </c:ser>
        <c:ser>
          <c:idx val="1"/>
          <c:order val="1"/>
          <c:tx>
            <c:v>Females (35)</c:v>
          </c:tx>
          <c:invertIfNegative val="0"/>
          <c:cat>
            <c:strRef>
              <c:f>'Sheet1 (2)'!$A$1:$A$26</c:f>
              <c:strCache>
                <c:ptCount val="26"/>
                <c:pt idx="0">
                  <c:v>Algeria</c:v>
                </c:pt>
                <c:pt idx="1">
                  <c:v>Benin</c:v>
                </c:pt>
                <c:pt idx="2">
                  <c:v>Botswana</c:v>
                </c:pt>
                <c:pt idx="3">
                  <c:v>Burkina Faso</c:v>
                </c:pt>
                <c:pt idx="4">
                  <c:v>Burundi</c:v>
                </c:pt>
                <c:pt idx="5">
                  <c:v>Cameroon</c:v>
                </c:pt>
                <c:pt idx="6">
                  <c:v>DR Congo</c:v>
                </c:pt>
                <c:pt idx="7">
                  <c:v>Egypt</c:v>
                </c:pt>
                <c:pt idx="8">
                  <c:v>Ethiopia</c:v>
                </c:pt>
                <c:pt idx="9">
                  <c:v>Ghana</c:v>
                </c:pt>
                <c:pt idx="10">
                  <c:v>Kenya</c:v>
                </c:pt>
                <c:pt idx="11">
                  <c:v>Madagascar</c:v>
                </c:pt>
                <c:pt idx="12">
                  <c:v>Morocco</c:v>
                </c:pt>
                <c:pt idx="13">
                  <c:v>Namibia</c:v>
                </c:pt>
                <c:pt idx="14">
                  <c:v>Nigeria</c:v>
                </c:pt>
                <c:pt idx="15">
                  <c:v>Palestine</c:v>
                </c:pt>
                <c:pt idx="16">
                  <c:v>Rwanda</c:v>
                </c:pt>
                <c:pt idx="17">
                  <c:v>Senegal</c:v>
                </c:pt>
                <c:pt idx="18">
                  <c:v>South Africa</c:v>
                </c:pt>
                <c:pt idx="19">
                  <c:v>Sudan</c:v>
                </c:pt>
                <c:pt idx="20">
                  <c:v>Tanzania</c:v>
                </c:pt>
                <c:pt idx="21">
                  <c:v>Togo</c:v>
                </c:pt>
                <c:pt idx="22">
                  <c:v>Tunisia</c:v>
                </c:pt>
                <c:pt idx="23">
                  <c:v>Uganda</c:v>
                </c:pt>
                <c:pt idx="24">
                  <c:v>USA</c:v>
                </c:pt>
                <c:pt idx="25">
                  <c:v>Zambia</c:v>
                </c:pt>
              </c:strCache>
            </c:strRef>
          </c:cat>
          <c:val>
            <c:numRef>
              <c:f>'Sheet1 (2)'!$C$1:$C$26</c:f>
              <c:numCache>
                <c:formatCode>General</c:formatCode>
                <c:ptCount val="26"/>
                <c:pt idx="0">
                  <c:v>1</c:v>
                </c:pt>
                <c:pt idx="1">
                  <c:v>3</c:v>
                </c:pt>
                <c:pt idx="2">
                  <c:v>1</c:v>
                </c:pt>
                <c:pt idx="3">
                  <c:v>0</c:v>
                </c:pt>
                <c:pt idx="4">
                  <c:v>1</c:v>
                </c:pt>
                <c:pt idx="5">
                  <c:v>3</c:v>
                </c:pt>
                <c:pt idx="6">
                  <c:v>0</c:v>
                </c:pt>
                <c:pt idx="7">
                  <c:v>3</c:v>
                </c:pt>
                <c:pt idx="8">
                  <c:v>0</c:v>
                </c:pt>
                <c:pt idx="9">
                  <c:v>0</c:v>
                </c:pt>
                <c:pt idx="10">
                  <c:v>1</c:v>
                </c:pt>
                <c:pt idx="11">
                  <c:v>2</c:v>
                </c:pt>
                <c:pt idx="12">
                  <c:v>2</c:v>
                </c:pt>
                <c:pt idx="13">
                  <c:v>4</c:v>
                </c:pt>
                <c:pt idx="14">
                  <c:v>4</c:v>
                </c:pt>
                <c:pt idx="15">
                  <c:v>0</c:v>
                </c:pt>
                <c:pt idx="16">
                  <c:v>3</c:v>
                </c:pt>
                <c:pt idx="17">
                  <c:v>1</c:v>
                </c:pt>
                <c:pt idx="18">
                  <c:v>1</c:v>
                </c:pt>
                <c:pt idx="19">
                  <c:v>2</c:v>
                </c:pt>
                <c:pt idx="20">
                  <c:v>0</c:v>
                </c:pt>
                <c:pt idx="21">
                  <c:v>0</c:v>
                </c:pt>
                <c:pt idx="22">
                  <c:v>1</c:v>
                </c:pt>
                <c:pt idx="23">
                  <c:v>1</c:v>
                </c:pt>
                <c:pt idx="24">
                  <c:v>0</c:v>
                </c:pt>
                <c:pt idx="25">
                  <c:v>1</c:v>
                </c:pt>
              </c:numCache>
            </c:numRef>
          </c:val>
          <c:extLst>
            <c:ext xmlns:c16="http://schemas.microsoft.com/office/drawing/2014/chart" uri="{C3380CC4-5D6E-409C-BE32-E72D297353CC}">
              <c16:uniqueId val="{00000001-B8E5-3640-B641-DF59D10AC0C7}"/>
            </c:ext>
          </c:extLst>
        </c:ser>
        <c:dLbls>
          <c:showLegendKey val="0"/>
          <c:showVal val="0"/>
          <c:showCatName val="0"/>
          <c:showSerName val="0"/>
          <c:showPercent val="0"/>
          <c:showBubbleSize val="0"/>
        </c:dLbls>
        <c:gapWidth val="150"/>
        <c:shape val="cylinder"/>
        <c:axId val="512575944"/>
        <c:axId val="508921864"/>
        <c:axId val="0"/>
      </c:bar3DChart>
      <c:catAx>
        <c:axId val="512575944"/>
        <c:scaling>
          <c:orientation val="minMax"/>
        </c:scaling>
        <c:delete val="0"/>
        <c:axPos val="b"/>
        <c:numFmt formatCode="General" sourceLinked="0"/>
        <c:majorTickMark val="out"/>
        <c:minorTickMark val="none"/>
        <c:tickLblPos val="nextTo"/>
        <c:txPr>
          <a:bodyPr/>
          <a:lstStyle/>
          <a:p>
            <a:pPr>
              <a:defRPr sz="1100" b="1"/>
            </a:pPr>
            <a:endParaRPr lang="sv-SE"/>
          </a:p>
        </c:txPr>
        <c:crossAx val="508921864"/>
        <c:crosses val="autoZero"/>
        <c:auto val="1"/>
        <c:lblAlgn val="ctr"/>
        <c:lblOffset val="100"/>
        <c:noMultiLvlLbl val="0"/>
      </c:catAx>
      <c:valAx>
        <c:axId val="508921864"/>
        <c:scaling>
          <c:orientation val="minMax"/>
        </c:scaling>
        <c:delete val="0"/>
        <c:axPos val="l"/>
        <c:majorGridlines/>
        <c:title>
          <c:tx>
            <c:rich>
              <a:bodyPr/>
              <a:lstStyle/>
              <a:p>
                <a:pPr>
                  <a:defRPr sz="1400"/>
                </a:pPr>
                <a:r>
                  <a:rPr lang="en-US" sz="1600" dirty="0"/>
                  <a:t># Applicants per Country</a:t>
                </a:r>
              </a:p>
            </c:rich>
          </c:tx>
          <c:layout>
            <c:manualLayout>
              <c:xMode val="edge"/>
              <c:yMode val="edge"/>
              <c:x val="3.1259542344782919E-2"/>
              <c:y val="2.0627091699195552E-2"/>
            </c:manualLayout>
          </c:layout>
          <c:overlay val="0"/>
        </c:title>
        <c:numFmt formatCode="General" sourceLinked="1"/>
        <c:majorTickMark val="out"/>
        <c:minorTickMark val="none"/>
        <c:tickLblPos val="nextTo"/>
        <c:crossAx val="512575944"/>
        <c:crosses val="autoZero"/>
        <c:crossBetween val="between"/>
        <c:majorUnit val="5"/>
      </c:valAx>
    </c:plotArea>
    <c:legend>
      <c:legendPos val="r"/>
      <c:layout>
        <c:manualLayout>
          <c:xMode val="edge"/>
          <c:yMode val="edge"/>
          <c:x val="0.11552032335185282"/>
          <c:y val="0.12151661758361874"/>
          <c:w val="0.18608758364663899"/>
          <c:h val="0.10566239142787601"/>
        </c:manualLayout>
      </c:layout>
      <c:overlay val="0"/>
    </c:legend>
    <c:plotVisOnly val="1"/>
    <c:dispBlanksAs val="gap"/>
    <c:showDLblsOverMax val="0"/>
  </c:chart>
  <c:txPr>
    <a:bodyPr/>
    <a:lstStyle/>
    <a:p>
      <a:pPr>
        <a:defRPr sz="1100"/>
      </a:pPr>
      <a:endParaRPr lang="sv-S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cat>
            <c:strRef>
              <c:f>Sheet2!$A$1:$A$3</c:f>
              <c:strCache>
                <c:ptCount val="3"/>
                <c:pt idx="0">
                  <c:v>BSc</c:v>
                </c:pt>
                <c:pt idx="1">
                  <c:v>MSc</c:v>
                </c:pt>
                <c:pt idx="2">
                  <c:v>Ph.D.</c:v>
                </c:pt>
              </c:strCache>
            </c:strRef>
          </c:cat>
          <c:val>
            <c:numRef>
              <c:f>Sheet2!$B$1:$B$3</c:f>
              <c:numCache>
                <c:formatCode>General</c:formatCode>
                <c:ptCount val="3"/>
                <c:pt idx="0">
                  <c:v>28</c:v>
                </c:pt>
                <c:pt idx="1">
                  <c:v>44</c:v>
                </c:pt>
                <c:pt idx="2">
                  <c:v>13</c:v>
                </c:pt>
              </c:numCache>
            </c:numRef>
          </c:val>
          <c:extLst>
            <c:ext xmlns:c16="http://schemas.microsoft.com/office/drawing/2014/chart" uri="{C3380CC4-5D6E-409C-BE32-E72D297353CC}">
              <c16:uniqueId val="{00000000-12BB-F34E-82BB-90392A7C7C4E}"/>
            </c:ext>
          </c:extLst>
        </c:ser>
        <c:dLbls>
          <c:showLegendKey val="0"/>
          <c:showVal val="0"/>
          <c:showCatName val="0"/>
          <c:showSerName val="0"/>
          <c:showPercent val="0"/>
          <c:showBubbleSize val="0"/>
        </c:dLbls>
        <c:gapWidth val="150"/>
        <c:shape val="cylinder"/>
        <c:axId val="512421640"/>
        <c:axId val="509337256"/>
        <c:axId val="0"/>
      </c:bar3DChart>
      <c:catAx>
        <c:axId val="512421640"/>
        <c:scaling>
          <c:orientation val="minMax"/>
        </c:scaling>
        <c:delete val="0"/>
        <c:axPos val="b"/>
        <c:title>
          <c:tx>
            <c:rich>
              <a:bodyPr/>
              <a:lstStyle/>
              <a:p>
                <a:pPr>
                  <a:defRPr sz="1400"/>
                </a:pPr>
                <a:r>
                  <a:rPr lang="en-US" sz="1600" dirty="0"/>
                  <a:t>Degree Pursued</a:t>
                </a:r>
              </a:p>
            </c:rich>
          </c:tx>
          <c:layout>
            <c:manualLayout>
              <c:xMode val="edge"/>
              <c:yMode val="edge"/>
              <c:x val="0.29830251433733451"/>
              <c:y val="0.86894311536416813"/>
            </c:manualLayout>
          </c:layout>
          <c:overlay val="0"/>
        </c:title>
        <c:numFmt formatCode="General" sourceLinked="0"/>
        <c:majorTickMark val="out"/>
        <c:minorTickMark val="none"/>
        <c:tickLblPos val="nextTo"/>
        <c:txPr>
          <a:bodyPr/>
          <a:lstStyle/>
          <a:p>
            <a:pPr>
              <a:defRPr sz="1600" b="1"/>
            </a:pPr>
            <a:endParaRPr lang="sv-SE"/>
          </a:p>
        </c:txPr>
        <c:crossAx val="509337256"/>
        <c:crosses val="autoZero"/>
        <c:auto val="1"/>
        <c:lblAlgn val="ctr"/>
        <c:lblOffset val="100"/>
        <c:noMultiLvlLbl val="0"/>
      </c:catAx>
      <c:valAx>
        <c:axId val="509337256"/>
        <c:scaling>
          <c:orientation val="minMax"/>
        </c:scaling>
        <c:delete val="0"/>
        <c:axPos val="l"/>
        <c:majorGridlines/>
        <c:title>
          <c:tx>
            <c:rich>
              <a:bodyPr/>
              <a:lstStyle/>
              <a:p>
                <a:pPr>
                  <a:defRPr sz="1600"/>
                </a:pPr>
                <a:r>
                  <a:rPr lang="en-US" sz="1600" dirty="0"/>
                  <a:t># Students </a:t>
                </a:r>
              </a:p>
            </c:rich>
          </c:tx>
          <c:layout>
            <c:manualLayout>
              <c:xMode val="edge"/>
              <c:yMode val="edge"/>
              <c:x val="4.52809922506388E-2"/>
              <c:y val="0.17470355731225301"/>
            </c:manualLayout>
          </c:layout>
          <c:overlay val="0"/>
        </c:title>
        <c:numFmt formatCode="General" sourceLinked="1"/>
        <c:majorTickMark val="out"/>
        <c:minorTickMark val="none"/>
        <c:tickLblPos val="nextTo"/>
        <c:txPr>
          <a:bodyPr/>
          <a:lstStyle/>
          <a:p>
            <a:pPr>
              <a:defRPr sz="1600" b="1"/>
            </a:pPr>
            <a:endParaRPr lang="sv-SE"/>
          </a:p>
        </c:txPr>
        <c:crossAx val="512421640"/>
        <c:crosses val="autoZero"/>
        <c:crossBetween val="between"/>
      </c:valAx>
    </c:plotArea>
    <c:plotVisOnly val="1"/>
    <c:dispBlanksAs val="gap"/>
    <c:showDLblsOverMax val="0"/>
  </c:chart>
  <c:txPr>
    <a:bodyPr/>
    <a:lstStyle/>
    <a:p>
      <a:pPr>
        <a:defRPr sz="900"/>
      </a:pPr>
      <a:endParaRPr lang="sv-S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r>
              <a:rPr lang="en-US"/>
              <a:t>Statistics for all ASP students</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endParaRPr lang="sv-SE"/>
        </a:p>
      </c:txPr>
    </c:title>
    <c:autoTitleDeleted val="0"/>
    <c:plotArea>
      <c:layout/>
      <c:barChart>
        <c:barDir val="col"/>
        <c:grouping val="clustered"/>
        <c:varyColors val="0"/>
        <c:ser>
          <c:idx val="0"/>
          <c:order val="0"/>
          <c:tx>
            <c:strRef>
              <c:f>Sheet1!$C$1</c:f>
              <c:strCache>
                <c:ptCount val="1"/>
                <c:pt idx="0">
                  <c:v>Statistics for all ASP students</c:v>
                </c:pt>
              </c:strCache>
            </c:strRef>
          </c:tx>
          <c:spPr>
            <a:solidFill>
              <a:schemeClr val="accent1"/>
            </a:solidFill>
            <a:ln>
              <a:noFill/>
            </a:ln>
            <a:effectLst/>
          </c:spPr>
          <c:invertIfNegative val="0"/>
          <c:cat>
            <c:strRef>
              <c:f>Sheet1!$B$2:$B$11</c:f>
              <c:strCache>
                <c:ptCount val="10"/>
                <c:pt idx="0">
                  <c:v>Astro. &amp; Cosmology</c:v>
                </c:pt>
                <c:pt idx="1">
                  <c:v>Theory &amp; Math. Physics</c:v>
                </c:pt>
                <c:pt idx="2">
                  <c:v>Materials &amp; Cond. Matter</c:v>
                </c:pt>
                <c:pt idx="3">
                  <c:v>Nuclear Physics</c:v>
                </c:pt>
                <c:pt idx="4">
                  <c:v>General Physics</c:v>
                </c:pt>
                <c:pt idx="5">
                  <c:v>Renewable Energy &amp; Env.</c:v>
                </c:pt>
                <c:pt idx="6">
                  <c:v>Medical Physics </c:v>
                </c:pt>
                <c:pt idx="7">
                  <c:v>Particle Physics</c:v>
                </c:pt>
                <c:pt idx="8">
                  <c:v>Data science and Art. Int.</c:v>
                </c:pt>
                <c:pt idx="9">
                  <c:v>Sciences &amp; Policy </c:v>
                </c:pt>
              </c:strCache>
            </c:strRef>
          </c:cat>
          <c:val>
            <c:numRef>
              <c:f>Sheet1!$C$2:$C$11</c:f>
              <c:numCache>
                <c:formatCode>General</c:formatCode>
                <c:ptCount val="10"/>
                <c:pt idx="0">
                  <c:v>15</c:v>
                </c:pt>
                <c:pt idx="1">
                  <c:v>15</c:v>
                </c:pt>
                <c:pt idx="2">
                  <c:v>15</c:v>
                </c:pt>
                <c:pt idx="3">
                  <c:v>11</c:v>
                </c:pt>
                <c:pt idx="4">
                  <c:v>10</c:v>
                </c:pt>
                <c:pt idx="5">
                  <c:v>9</c:v>
                </c:pt>
                <c:pt idx="6">
                  <c:v>7</c:v>
                </c:pt>
                <c:pt idx="7">
                  <c:v>6</c:v>
                </c:pt>
                <c:pt idx="8">
                  <c:v>6</c:v>
                </c:pt>
                <c:pt idx="9">
                  <c:v>2</c:v>
                </c:pt>
              </c:numCache>
            </c:numRef>
          </c:val>
          <c:extLst>
            <c:ext xmlns:c16="http://schemas.microsoft.com/office/drawing/2014/chart" uri="{C3380CC4-5D6E-409C-BE32-E72D297353CC}">
              <c16:uniqueId val="{00000000-278C-954B-9EAA-2227B3A1E2DF}"/>
            </c:ext>
          </c:extLst>
        </c:ser>
        <c:dLbls>
          <c:showLegendKey val="0"/>
          <c:showVal val="0"/>
          <c:showCatName val="0"/>
          <c:showSerName val="0"/>
          <c:showPercent val="0"/>
          <c:showBubbleSize val="0"/>
        </c:dLbls>
        <c:gapWidth val="219"/>
        <c:overlap val="-27"/>
        <c:axId val="1513140576"/>
        <c:axId val="1502167664"/>
      </c:barChart>
      <c:catAx>
        <c:axId val="151314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sv-SE"/>
          </a:p>
        </c:txPr>
        <c:crossAx val="1502167664"/>
        <c:crosses val="autoZero"/>
        <c:auto val="1"/>
        <c:lblAlgn val="ctr"/>
        <c:lblOffset val="100"/>
        <c:noMultiLvlLbl val="0"/>
      </c:catAx>
      <c:valAx>
        <c:axId val="1502167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sv-SE"/>
          </a:p>
        </c:txPr>
        <c:crossAx val="151314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tx1"/>
          </a:solidFill>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dPt>
            <c:idx val="0"/>
            <c:bubble3D val="0"/>
            <c:spPr>
              <a:solidFill>
                <a:srgbClr val="29304E"/>
              </a:solidFill>
            </c:spPr>
            <c:extLst>
              <c:ext xmlns:c16="http://schemas.microsoft.com/office/drawing/2014/chart" uri="{C3380CC4-5D6E-409C-BE32-E72D297353CC}">
                <c16:uniqueId val="{00000001-0B69-7A46-BE31-90562F92762F}"/>
              </c:ext>
            </c:extLst>
          </c:dPt>
          <c:dPt>
            <c:idx val="1"/>
            <c:bubble3D val="0"/>
            <c:spPr>
              <a:solidFill>
                <a:srgbClr val="CA4C3D"/>
              </a:solidFill>
            </c:spPr>
            <c:extLst>
              <c:ext xmlns:c16="http://schemas.microsoft.com/office/drawing/2014/chart" uri="{C3380CC4-5D6E-409C-BE32-E72D297353CC}">
                <c16:uniqueId val="{00000003-0B69-7A46-BE31-90562F92762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69-7A46-BE31-90562F92762F}"/>
                </c:ext>
              </c:extLst>
            </c:dLbl>
            <c:dLbl>
              <c:idx val="1"/>
              <c:layout>
                <c:manualLayout>
                  <c:x val="0.15295669291338601"/>
                  <c:y val="0.2582928696412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69-7A46-BE31-90562F92762F}"/>
                </c:ext>
              </c:extLst>
            </c:dLbl>
            <c:spPr>
              <a:noFill/>
              <a:ln>
                <a:noFill/>
              </a:ln>
              <a:effectLst/>
            </c:spPr>
            <c:txPr>
              <a:bodyPr/>
              <a:lstStyle/>
              <a:p>
                <a:pPr>
                  <a:defRPr sz="1600" b="1">
                    <a:solidFill>
                      <a:srgbClr val="FFFFFF"/>
                    </a:solidFill>
                  </a:defRPr>
                </a:pPr>
                <a:endParaRPr lang="sv-SE"/>
              </a:p>
            </c:txPr>
            <c:showLegendKey val="0"/>
            <c:showVal val="0"/>
            <c:showCatName val="0"/>
            <c:showSerName val="0"/>
            <c:showPercent val="0"/>
            <c:showBubbleSize val="0"/>
            <c:extLst>
              <c:ext xmlns:c15="http://schemas.microsoft.com/office/drawing/2012/chart" uri="{CE6537A1-D6FC-4f65-9D91-7224C49458BB}"/>
            </c:extLst>
          </c:dLbls>
          <c:cat>
            <c:strRef>
              <c:f>Sheet6!$D$27:$D$28</c:f>
              <c:strCache>
                <c:ptCount val="2"/>
                <c:pt idx="0">
                  <c:v>Full time</c:v>
                </c:pt>
                <c:pt idx="1">
                  <c:v>Part time</c:v>
                </c:pt>
              </c:strCache>
            </c:strRef>
          </c:cat>
          <c:val>
            <c:numRef>
              <c:f>Sheet6!$E$27:$E$28</c:f>
              <c:numCache>
                <c:formatCode>0%</c:formatCode>
                <c:ptCount val="2"/>
                <c:pt idx="0">
                  <c:v>0.79381443298969101</c:v>
                </c:pt>
                <c:pt idx="1">
                  <c:v>0.20618556701030899</c:v>
                </c:pt>
              </c:numCache>
            </c:numRef>
          </c:val>
          <c:extLst>
            <c:ext xmlns:c16="http://schemas.microsoft.com/office/drawing/2014/chart" uri="{C3380CC4-5D6E-409C-BE32-E72D297353CC}">
              <c16:uniqueId val="{00000004-0B69-7A46-BE31-90562F92762F}"/>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dPt>
            <c:idx val="0"/>
            <c:bubble3D val="0"/>
            <c:spPr>
              <a:solidFill>
                <a:srgbClr val="33653A"/>
              </a:solidFill>
            </c:spPr>
            <c:extLst>
              <c:ext xmlns:c16="http://schemas.microsoft.com/office/drawing/2014/chart" uri="{C3380CC4-5D6E-409C-BE32-E72D297353CC}">
                <c16:uniqueId val="{00000001-2F42-434B-ADF5-A12E9A9EF369}"/>
              </c:ext>
            </c:extLst>
          </c:dPt>
          <c:dPt>
            <c:idx val="1"/>
            <c:bubble3D val="0"/>
            <c:spPr>
              <a:solidFill>
                <a:srgbClr val="F69D28"/>
              </a:solidFill>
            </c:spPr>
            <c:extLst>
              <c:ext xmlns:c16="http://schemas.microsoft.com/office/drawing/2014/chart" uri="{C3380CC4-5D6E-409C-BE32-E72D297353CC}">
                <c16:uniqueId val="{00000003-2F42-434B-ADF5-A12E9A9EF369}"/>
              </c:ext>
            </c:extLst>
          </c:dPt>
          <c:dPt>
            <c:idx val="2"/>
            <c:bubble3D val="0"/>
            <c:spPr>
              <a:solidFill>
                <a:srgbClr val="F6E19A"/>
              </a:solidFill>
            </c:spPr>
            <c:extLst>
              <c:ext xmlns:c16="http://schemas.microsoft.com/office/drawing/2014/chart" uri="{C3380CC4-5D6E-409C-BE32-E72D297353CC}">
                <c16:uniqueId val="{00000005-2F42-434B-ADF5-A12E9A9EF369}"/>
              </c:ext>
            </c:extLst>
          </c:dPt>
          <c:dPt>
            <c:idx val="3"/>
            <c:bubble3D val="0"/>
            <c:spPr>
              <a:solidFill>
                <a:srgbClr val="29304E"/>
              </a:solidFill>
            </c:spPr>
            <c:extLst>
              <c:ext xmlns:c16="http://schemas.microsoft.com/office/drawing/2014/chart" uri="{C3380CC4-5D6E-409C-BE32-E72D297353CC}">
                <c16:uniqueId val="{00000007-2F42-434B-ADF5-A12E9A9EF369}"/>
              </c:ext>
            </c:extLst>
          </c:dPt>
          <c:dPt>
            <c:idx val="4"/>
            <c:bubble3D val="0"/>
            <c:spPr>
              <a:solidFill>
                <a:schemeClr val="accent4">
                  <a:lumMod val="40000"/>
                  <a:lumOff val="60000"/>
                </a:schemeClr>
              </a:solidFill>
            </c:spPr>
            <c:extLst>
              <c:ext xmlns:c16="http://schemas.microsoft.com/office/drawing/2014/chart" uri="{C3380CC4-5D6E-409C-BE32-E72D297353CC}">
                <c16:uniqueId val="{00000009-2F42-434B-ADF5-A12E9A9EF369}"/>
              </c:ext>
            </c:extLst>
          </c:dPt>
          <c:dPt>
            <c:idx val="5"/>
            <c:bubble3D val="0"/>
            <c:spPr>
              <a:solidFill>
                <a:srgbClr val="CA4C3D"/>
              </a:solidFill>
            </c:spPr>
            <c:extLst>
              <c:ext xmlns:c16="http://schemas.microsoft.com/office/drawing/2014/chart" uri="{C3380CC4-5D6E-409C-BE32-E72D297353CC}">
                <c16:uniqueId val="{0000000B-2F42-434B-ADF5-A12E9A9EF369}"/>
              </c:ext>
            </c:extLst>
          </c:dPt>
          <c:dLbls>
            <c:dLbl>
              <c:idx val="1"/>
              <c:spPr/>
              <c:txPr>
                <a:bodyPr/>
                <a:lstStyle/>
                <a:p>
                  <a:pPr>
                    <a:defRPr sz="1600" b="1">
                      <a:solidFill>
                        <a:srgbClr val="000000"/>
                      </a:solidFill>
                    </a:defRPr>
                  </a:pPr>
                  <a:endParaRPr lang="sv-SE"/>
                </a:p>
              </c:txPr>
              <c:showLegendKey val="0"/>
              <c:showVal val="1"/>
              <c:showCatName val="0"/>
              <c:showSerName val="0"/>
              <c:showPercent val="0"/>
              <c:showBubbleSize val="0"/>
              <c:extLst>
                <c:ext xmlns:c16="http://schemas.microsoft.com/office/drawing/2014/chart" uri="{C3380CC4-5D6E-409C-BE32-E72D297353CC}">
                  <c16:uniqueId val="{00000003-2F42-434B-ADF5-A12E9A9EF369}"/>
                </c:ext>
              </c:extLst>
            </c:dLbl>
            <c:dLbl>
              <c:idx val="2"/>
              <c:spPr/>
              <c:txPr>
                <a:bodyPr/>
                <a:lstStyle/>
                <a:p>
                  <a:pPr>
                    <a:defRPr sz="1600" b="1">
                      <a:solidFill>
                        <a:srgbClr val="000000"/>
                      </a:solidFill>
                    </a:defRPr>
                  </a:pPr>
                  <a:endParaRPr lang="sv-SE"/>
                </a:p>
              </c:txPr>
              <c:showLegendKey val="0"/>
              <c:showVal val="1"/>
              <c:showCatName val="0"/>
              <c:showSerName val="0"/>
              <c:showPercent val="0"/>
              <c:showBubbleSize val="0"/>
              <c:extLst>
                <c:ext xmlns:c16="http://schemas.microsoft.com/office/drawing/2014/chart" uri="{C3380CC4-5D6E-409C-BE32-E72D297353CC}">
                  <c16:uniqueId val="{00000005-2F42-434B-ADF5-A12E9A9EF369}"/>
                </c:ext>
              </c:extLst>
            </c:dLbl>
            <c:dLbl>
              <c:idx val="4"/>
              <c:spPr/>
              <c:txPr>
                <a:bodyPr/>
                <a:lstStyle/>
                <a:p>
                  <a:pPr>
                    <a:defRPr sz="1600" b="1">
                      <a:solidFill>
                        <a:srgbClr val="000000"/>
                      </a:solidFill>
                    </a:defRPr>
                  </a:pPr>
                  <a:endParaRPr lang="sv-SE"/>
                </a:p>
              </c:txPr>
              <c:showLegendKey val="0"/>
              <c:showVal val="1"/>
              <c:showCatName val="0"/>
              <c:showSerName val="0"/>
              <c:showPercent val="0"/>
              <c:showBubbleSize val="0"/>
              <c:extLst>
                <c:ext xmlns:c16="http://schemas.microsoft.com/office/drawing/2014/chart" uri="{C3380CC4-5D6E-409C-BE32-E72D297353CC}">
                  <c16:uniqueId val="{00000009-2F42-434B-ADF5-A12E9A9EF369}"/>
                </c:ext>
              </c:extLst>
            </c:dLbl>
            <c:dLbl>
              <c:idx val="5"/>
              <c:spPr/>
              <c:txPr>
                <a:bodyPr/>
                <a:lstStyle/>
                <a:p>
                  <a:pPr>
                    <a:defRPr sz="1600" b="1">
                      <a:solidFill>
                        <a:srgbClr val="000000"/>
                      </a:solidFill>
                    </a:defRPr>
                  </a:pPr>
                  <a:endParaRPr lang="sv-SE"/>
                </a:p>
              </c:txPr>
              <c:showLegendKey val="0"/>
              <c:showVal val="1"/>
              <c:showCatName val="0"/>
              <c:showSerName val="0"/>
              <c:showPercent val="0"/>
              <c:showBubbleSize val="0"/>
              <c:extLst>
                <c:ext xmlns:c16="http://schemas.microsoft.com/office/drawing/2014/chart" uri="{C3380CC4-5D6E-409C-BE32-E72D297353CC}">
                  <c16:uniqueId val="{0000000B-2F42-434B-ADF5-A12E9A9EF369}"/>
                </c:ext>
              </c:extLst>
            </c:dLbl>
            <c:spPr>
              <a:noFill/>
              <a:ln>
                <a:noFill/>
              </a:ln>
              <a:effectLst/>
            </c:spPr>
            <c:txPr>
              <a:bodyPr/>
              <a:lstStyle/>
              <a:p>
                <a:pPr>
                  <a:defRPr sz="1600" b="1">
                    <a:solidFill>
                      <a:srgbClr val="FFFFFF"/>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Sheet6!$D$30:$D$35</c:f>
              <c:strCache>
                <c:ptCount val="6"/>
                <c:pt idx="0">
                  <c:v>Studying</c:v>
                </c:pt>
                <c:pt idx="1">
                  <c:v>Postdoc</c:v>
                </c:pt>
                <c:pt idx="2">
                  <c:v>Professional</c:v>
                </c:pt>
                <c:pt idx="3">
                  <c:v>Work</c:v>
                </c:pt>
                <c:pt idx="4">
                  <c:v>Internship</c:v>
                </c:pt>
                <c:pt idx="5">
                  <c:v>Unemployed</c:v>
                </c:pt>
              </c:strCache>
            </c:strRef>
          </c:cat>
          <c:val>
            <c:numRef>
              <c:f>Sheet6!$E$30:$E$35</c:f>
              <c:numCache>
                <c:formatCode>0%</c:formatCode>
                <c:ptCount val="6"/>
                <c:pt idx="0">
                  <c:v>0.61682242990654201</c:v>
                </c:pt>
                <c:pt idx="1">
                  <c:v>4.67289719626168E-2</c:v>
                </c:pt>
                <c:pt idx="2">
                  <c:v>0.13084112149532701</c:v>
                </c:pt>
                <c:pt idx="3">
                  <c:v>0.121495327102804</c:v>
                </c:pt>
                <c:pt idx="4">
                  <c:v>4.67289719626168E-2</c:v>
                </c:pt>
                <c:pt idx="5">
                  <c:v>3.73831775700934E-2</c:v>
                </c:pt>
              </c:numCache>
            </c:numRef>
          </c:val>
          <c:extLst>
            <c:ext xmlns:c16="http://schemas.microsoft.com/office/drawing/2014/chart" uri="{C3380CC4-5D6E-409C-BE32-E72D297353CC}">
              <c16:uniqueId val="{0000000C-2F42-434B-ADF5-A12E9A9EF36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0628550382346904"/>
          <c:y val="1.8026868418533602E-2"/>
          <c:w val="0.44803725624976798"/>
          <c:h val="0.91323148166146095"/>
        </c:manualLayout>
      </c:layout>
      <c:overlay val="0"/>
      <c:txPr>
        <a:bodyPr/>
        <a:lstStyle/>
        <a:p>
          <a:pPr>
            <a:defRPr sz="1600"/>
          </a:pPr>
          <a:endParaRPr lang="sv-SE"/>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D97770-5351-D049-897F-82A2891D9A7D}" type="datetimeFigureOut">
              <a:rPr lang="en-US" smtClean="0"/>
              <a:t>3/8/19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424F5-CCA5-0B46-9949-151F0847CC35}" type="slidenum">
              <a:rPr lang="en-US" smtClean="0"/>
              <a:t>‹#›</a:t>
            </a:fld>
            <a:endParaRPr lang="en-US"/>
          </a:p>
        </p:txBody>
      </p:sp>
    </p:spTree>
    <p:extLst>
      <p:ext uri="{BB962C8B-B14F-4D97-AF65-F5344CB8AC3E}">
        <p14:creationId xmlns:p14="http://schemas.microsoft.com/office/powerpoint/2010/main" val="3853577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ndico.cern.ch/event/78565/timetable/?view=standard" TargetMode="External"/><Relationship Id="rId7" Type="http://schemas.openxmlformats.org/officeDocument/2006/relationships/hyperlink" Target="https://indico.cern.ch/event/656460/timetabl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indico.cern.ch/event/528094/timetable/?view=standard" TargetMode="External"/><Relationship Id="rId5" Type="http://schemas.openxmlformats.org/officeDocument/2006/relationships/hyperlink" Target="https://indico.cern.ch/event/276481/timetable/?view=standard" TargetMode="External"/><Relationship Id="rId4" Type="http://schemas.openxmlformats.org/officeDocument/2006/relationships/hyperlink" Target="https://indico.cern.ch/event/145296/timetable/?view=standar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project reflecting initiative from world wide scientists </a:t>
            </a:r>
            <a:r>
              <a:rPr lang="en-US" b="1" dirty="0"/>
              <a:t>to transcend geographical boundaries </a:t>
            </a:r>
            <a:r>
              <a:rPr lang="en-US" dirty="0"/>
              <a:t>and </a:t>
            </a:r>
            <a:r>
              <a:rPr lang="en-US" b="1" dirty="0"/>
              <a:t>share our knowledge with African students</a:t>
            </a:r>
          </a:p>
          <a:p>
            <a:endParaRPr lang="en-US" dirty="0"/>
          </a:p>
          <a:p>
            <a:endParaRPr lang="en-US" dirty="0"/>
          </a:p>
        </p:txBody>
      </p:sp>
      <p:sp>
        <p:nvSpPr>
          <p:cNvPr id="4" name="Slide Number Placeholder 3"/>
          <p:cNvSpPr>
            <a:spLocks noGrp="1"/>
          </p:cNvSpPr>
          <p:nvPr>
            <p:ph type="sldNum" sz="quarter" idx="5"/>
          </p:nvPr>
        </p:nvSpPr>
        <p:spPr/>
        <p:txBody>
          <a:bodyPr/>
          <a:lstStyle/>
          <a:p>
            <a:fld id="{8D6424F5-CCA5-0B46-9949-151F0847CC35}" type="slidenum">
              <a:rPr lang="en-US" smtClean="0"/>
              <a:t>1</a:t>
            </a:fld>
            <a:endParaRPr lang="en-US"/>
          </a:p>
        </p:txBody>
      </p:sp>
    </p:spTree>
    <p:extLst>
      <p:ext uri="{BB962C8B-B14F-4D97-AF65-F5344CB8AC3E}">
        <p14:creationId xmlns:p14="http://schemas.microsoft.com/office/powerpoint/2010/main" val="3429627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320 students from most African countries, with presence of European , American and Asian students to create the </a:t>
            </a:r>
            <a:r>
              <a:rPr lang="en-US" b="1" dirty="0"/>
              <a:t>perfect melting pot of culture, knowledge and diversities,</a:t>
            </a:r>
            <a:r>
              <a:rPr lang="en-US" dirty="0"/>
              <a:t> fusing into a perfect </a:t>
            </a:r>
            <a:r>
              <a:rPr lang="en-US" b="1" dirty="0"/>
              <a:t>scientific integrity</a:t>
            </a:r>
          </a:p>
        </p:txBody>
      </p:sp>
      <p:sp>
        <p:nvSpPr>
          <p:cNvPr id="4" name="Slide Number Placeholder 3"/>
          <p:cNvSpPr>
            <a:spLocks noGrp="1"/>
          </p:cNvSpPr>
          <p:nvPr>
            <p:ph type="sldNum" sz="quarter" idx="5"/>
          </p:nvPr>
        </p:nvSpPr>
        <p:spPr/>
        <p:txBody>
          <a:bodyPr/>
          <a:lstStyle/>
          <a:p>
            <a:fld id="{8D6424F5-CCA5-0B46-9949-151F0847CC35}" type="slidenum">
              <a:rPr lang="en-US" smtClean="0"/>
              <a:t>10</a:t>
            </a:fld>
            <a:endParaRPr lang="en-US"/>
          </a:p>
        </p:txBody>
      </p:sp>
    </p:spTree>
    <p:extLst>
      <p:ext uri="{BB962C8B-B14F-4D97-AF65-F5344CB8AC3E}">
        <p14:creationId xmlns:p14="http://schemas.microsoft.com/office/powerpoint/2010/main" val="2938448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6424F5-CCA5-0B46-9949-151F0847CC35}" type="slidenum">
              <a:rPr lang="en-US" smtClean="0"/>
              <a:t>11</a:t>
            </a:fld>
            <a:endParaRPr lang="en-US"/>
          </a:p>
        </p:txBody>
      </p:sp>
    </p:spTree>
    <p:extLst>
      <p:ext uri="{BB962C8B-B14F-4D97-AF65-F5344CB8AC3E}">
        <p14:creationId xmlns:p14="http://schemas.microsoft.com/office/powerpoint/2010/main" val="88614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select local students based their academical results.</a:t>
            </a:r>
          </a:p>
          <a:p>
            <a:r>
              <a:rPr lang="en-US" dirty="0"/>
              <a:t> A representation of the major African countries are well represented in our schools.</a:t>
            </a:r>
          </a:p>
          <a:p>
            <a:endParaRPr lang="en-US" dirty="0"/>
          </a:p>
          <a:p>
            <a:r>
              <a:rPr lang="en-US" dirty="0"/>
              <a:t>Different categories representation for each edition depending the the strength/interest of the host country.</a:t>
            </a:r>
          </a:p>
          <a:p>
            <a:endParaRPr lang="en-US" dirty="0"/>
          </a:p>
          <a:p>
            <a:r>
              <a:rPr lang="en-US" dirty="0"/>
              <a:t>The age and levels may vary depending on the editions, e.g. in 2018, we tune the program and encourage younger students to pursue their career in physics.</a:t>
            </a:r>
          </a:p>
        </p:txBody>
      </p:sp>
      <p:sp>
        <p:nvSpPr>
          <p:cNvPr id="4" name="Slide Number Placeholder 3"/>
          <p:cNvSpPr>
            <a:spLocks noGrp="1"/>
          </p:cNvSpPr>
          <p:nvPr>
            <p:ph type="sldNum" sz="quarter" idx="5"/>
          </p:nvPr>
        </p:nvSpPr>
        <p:spPr/>
        <p:txBody>
          <a:bodyPr/>
          <a:lstStyle/>
          <a:p>
            <a:fld id="{8D6424F5-CCA5-0B46-9949-151F0847CC35}" type="slidenum">
              <a:rPr lang="en-US" smtClean="0"/>
              <a:t>12</a:t>
            </a:fld>
            <a:endParaRPr lang="en-US"/>
          </a:p>
        </p:txBody>
      </p:sp>
    </p:spTree>
    <p:extLst>
      <p:ext uri="{BB962C8B-B14F-4D97-AF65-F5344CB8AC3E}">
        <p14:creationId xmlns:p14="http://schemas.microsoft.com/office/powerpoint/2010/main" val="1255253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World class professors &amp; Leaders !!</a:t>
            </a:r>
          </a:p>
          <a:p>
            <a:endParaRPr lang="en-US" dirty="0"/>
          </a:p>
          <a:p>
            <a:r>
              <a:rPr lang="en-US" dirty="0"/>
              <a:t>Among many:</a:t>
            </a:r>
          </a:p>
          <a:p>
            <a:r>
              <a:rPr lang="en-US" dirty="0"/>
              <a:t>Prof </a:t>
            </a:r>
            <a:r>
              <a:rPr lang="en-US" b="1" dirty="0"/>
              <a:t>Jim Gates </a:t>
            </a:r>
            <a:r>
              <a:rPr lang="en-US" dirty="0"/>
              <a:t>Enlighted our students with String theory, and is considered as a </a:t>
            </a:r>
            <a:r>
              <a:rPr lang="en-US" b="1" dirty="0"/>
              <a:t>Ambassador for Science </a:t>
            </a:r>
            <a:r>
              <a:rPr lang="en-US" dirty="0"/>
              <a:t>for most of them.</a:t>
            </a:r>
          </a:p>
          <a:p>
            <a:r>
              <a:rPr lang="en-US" dirty="0"/>
              <a:t>Prof. </a:t>
            </a:r>
            <a:r>
              <a:rPr lang="en-US" b="1" dirty="0"/>
              <a:t>Young-</a:t>
            </a:r>
            <a:r>
              <a:rPr lang="en-US" b="1" dirty="0" err="1"/>
              <a:t>Kee</a:t>
            </a:r>
            <a:r>
              <a:rPr lang="en-US" b="1" dirty="0"/>
              <a:t> Kim </a:t>
            </a:r>
            <a:r>
              <a:rPr lang="en-US" dirty="0"/>
              <a:t>involvement and support for a FNAL fellowship in 2010. </a:t>
            </a:r>
            <a:r>
              <a:rPr lang="en-US" dirty="0" err="1"/>
              <a:t>Laza</a:t>
            </a:r>
            <a:r>
              <a:rPr lang="en-US" dirty="0"/>
              <a:t> has now graduated with his PhD and is back in Madagascar for serving as the spoke person in Dune.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Prof. </a:t>
            </a:r>
            <a:r>
              <a:rPr lang="en-US" b="1" dirty="0"/>
              <a:t>Fernando </a:t>
            </a:r>
            <a:r>
              <a:rPr lang="en-US" b="1" dirty="0" err="1"/>
              <a:t>Quevado</a:t>
            </a:r>
            <a:r>
              <a:rPr lang="en-US" b="1" dirty="0"/>
              <a:t> </a:t>
            </a:r>
            <a:r>
              <a:rPr lang="en-US" dirty="0"/>
              <a:t>met in 2009, permitted ICTP to sponsor the ASP as a start-up.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Prof. </a:t>
            </a:r>
            <a:r>
              <a:rPr lang="en-US" b="1" dirty="0"/>
              <a:t>Fernando </a:t>
            </a:r>
            <a:r>
              <a:rPr lang="en-US" b="1" dirty="0" err="1"/>
              <a:t>Ferroni</a:t>
            </a:r>
            <a:r>
              <a:rPr lang="en-US" b="1" dirty="0"/>
              <a:t> </a:t>
            </a:r>
            <a:r>
              <a:rPr lang="en-US" dirty="0"/>
              <a:t>is now a strong supporter of the ASP and permitted INFN to contribute financially.</a:t>
            </a:r>
          </a:p>
          <a:p>
            <a:endParaRPr lang="en-US" dirty="0"/>
          </a:p>
        </p:txBody>
      </p:sp>
      <p:sp>
        <p:nvSpPr>
          <p:cNvPr id="4" name="Slide Number Placeholder 3"/>
          <p:cNvSpPr>
            <a:spLocks noGrp="1"/>
          </p:cNvSpPr>
          <p:nvPr>
            <p:ph type="sldNum" sz="quarter" idx="10"/>
          </p:nvPr>
        </p:nvSpPr>
        <p:spPr/>
        <p:txBody>
          <a:bodyPr/>
          <a:lstStyle/>
          <a:p>
            <a:fld id="{039DA632-AC5A-49A6-81B4-9A8647CA04A3}" type="slidenum">
              <a:rPr lang="en-US" smtClean="0"/>
              <a:pPr/>
              <a:t>13</a:t>
            </a:fld>
            <a:endParaRPr lang="en-US"/>
          </a:p>
        </p:txBody>
      </p:sp>
    </p:spTree>
    <p:extLst>
      <p:ext uri="{BB962C8B-B14F-4D97-AF65-F5344CB8AC3E}">
        <p14:creationId xmlns:p14="http://schemas.microsoft.com/office/powerpoint/2010/main" val="2032942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err="1">
                <a:solidFill>
                  <a:schemeClr val="tx1"/>
                </a:solidFill>
                <a:effectLst/>
                <a:latin typeface="+mn-lt"/>
                <a:ea typeface="+mn-ea"/>
                <a:cs typeface="+mn-cs"/>
              </a:rPr>
              <a:t>Sharing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ideas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oriented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towards</a:t>
            </a:r>
            <a:r>
              <a:rPr lang="sv-SE" sz="1200"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building</a:t>
            </a:r>
            <a:r>
              <a:rPr lang="sv-SE" sz="1200" b="1" kern="1200" dirty="0">
                <a:solidFill>
                  <a:schemeClr val="tx1"/>
                </a:solidFill>
                <a:effectLst/>
                <a:latin typeface="+mn-lt"/>
                <a:ea typeface="+mn-ea"/>
                <a:cs typeface="+mn-cs"/>
              </a:rPr>
              <a:t> international </a:t>
            </a:r>
            <a:r>
              <a:rPr lang="sv-SE" sz="1200" b="1" kern="1200" dirty="0" err="1">
                <a:solidFill>
                  <a:schemeClr val="tx1"/>
                </a:solidFill>
                <a:effectLst/>
                <a:latin typeface="+mn-lt"/>
                <a:ea typeface="+mn-ea"/>
                <a:cs typeface="+mn-cs"/>
              </a:rPr>
              <a:t>collaborations</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and </a:t>
            </a:r>
            <a:r>
              <a:rPr lang="sv-SE" sz="1200" kern="1200" dirty="0" err="1">
                <a:solidFill>
                  <a:schemeClr val="tx1"/>
                </a:solidFill>
                <a:effectLst/>
                <a:latin typeface="+mn-lt"/>
                <a:ea typeface="+mn-ea"/>
                <a:cs typeface="+mn-cs"/>
              </a:rPr>
              <a:t>developing</a:t>
            </a:r>
            <a:r>
              <a:rPr lang="sv-SE" sz="1200" kern="1200" dirty="0">
                <a:solidFill>
                  <a:schemeClr val="tx1"/>
                </a:solidFill>
                <a:effectLst/>
                <a:latin typeface="+mn-lt"/>
                <a:ea typeface="+mn-ea"/>
                <a:cs typeface="+mn-cs"/>
              </a:rPr>
              <a:t> innovative </a:t>
            </a:r>
            <a:r>
              <a:rPr lang="sv-SE" sz="1200" kern="1200" dirty="0" err="1">
                <a:solidFill>
                  <a:schemeClr val="tx1"/>
                </a:solidFill>
                <a:effectLst/>
                <a:latin typeface="+mn-lt"/>
                <a:ea typeface="+mn-ea"/>
                <a:cs typeface="+mn-cs"/>
              </a:rPr>
              <a:t>technology</a:t>
            </a:r>
            <a:r>
              <a:rPr lang="sv-SE" sz="1200" kern="1200" dirty="0">
                <a:solidFill>
                  <a:schemeClr val="tx1"/>
                </a:solidFill>
                <a:effectLst/>
                <a:latin typeface="+mn-lt"/>
                <a:ea typeface="+mn-ea"/>
                <a:cs typeface="+mn-cs"/>
              </a:rPr>
              <a:t> in partnership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universities</a:t>
            </a:r>
            <a:r>
              <a:rPr lang="sv-SE" sz="1200" kern="1200" dirty="0">
                <a:solidFill>
                  <a:schemeClr val="tx1"/>
                </a:solidFill>
                <a:effectLst/>
                <a:latin typeface="+mn-lt"/>
                <a:ea typeface="+mn-ea"/>
                <a:cs typeface="+mn-cs"/>
              </a:rPr>
              <a:t>, national </a:t>
            </a:r>
            <a:r>
              <a:rPr lang="sv-SE" sz="1200" kern="1200" dirty="0" err="1">
                <a:solidFill>
                  <a:schemeClr val="tx1"/>
                </a:solidFill>
                <a:effectLst/>
                <a:latin typeface="+mn-lt"/>
                <a:ea typeface="+mn-ea"/>
                <a:cs typeface="+mn-cs"/>
              </a:rPr>
              <a:t>laboratories</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government</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industry</a:t>
            </a:r>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In 2010, </a:t>
            </a:r>
            <a:r>
              <a:rPr lang="sv-SE" sz="1200" kern="1200" dirty="0" err="1">
                <a:solidFill>
                  <a:schemeClr val="tx1"/>
                </a:solidFill>
                <a:effectLst/>
                <a:latin typeface="+mn-lt"/>
                <a:ea typeface="+mn-ea"/>
                <a:cs typeface="+mn-cs"/>
              </a:rPr>
              <a:t>immovation</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technology</a:t>
            </a:r>
            <a:r>
              <a:rPr lang="sv-SE" sz="1200" kern="1200" dirty="0">
                <a:solidFill>
                  <a:schemeClr val="tx1"/>
                </a:solidFill>
                <a:effectLst/>
                <a:latin typeface="+mn-lt"/>
                <a:ea typeface="+mn-ea"/>
                <a:cs typeface="+mn-cs"/>
              </a:rPr>
              <a:t> transfer.</a:t>
            </a:r>
          </a:p>
          <a:p>
            <a:r>
              <a:rPr lang="sv-SE" sz="1200" kern="1200" dirty="0">
                <a:solidFill>
                  <a:schemeClr val="tx1"/>
                </a:solidFill>
                <a:effectLst/>
                <a:latin typeface="+mn-lt"/>
                <a:ea typeface="+mn-ea"/>
                <a:cs typeface="+mn-cs"/>
              </a:rPr>
              <a:t>In 2012: </a:t>
            </a:r>
            <a:r>
              <a:rPr lang="sv-SE" sz="1200" kern="1200" dirty="0" err="1">
                <a:solidFill>
                  <a:schemeClr val="tx1"/>
                </a:solidFill>
                <a:effectLst/>
                <a:latin typeface="+mn-lt"/>
                <a:ea typeface="+mn-ea"/>
                <a:cs typeface="+mn-cs"/>
              </a:rPr>
              <a:t>compact</a:t>
            </a:r>
            <a:r>
              <a:rPr lang="sv-SE" sz="1200" kern="1200" dirty="0">
                <a:solidFill>
                  <a:schemeClr val="tx1"/>
                </a:solidFill>
                <a:effectLst/>
                <a:latin typeface="+mn-lt"/>
                <a:ea typeface="+mn-ea"/>
                <a:cs typeface="+mn-cs"/>
              </a:rPr>
              <a:t> accelerator, and Af LS as a </a:t>
            </a:r>
            <a:r>
              <a:rPr lang="sv-SE" sz="1200" kern="1200" dirty="0" err="1">
                <a:solidFill>
                  <a:schemeClr val="tx1"/>
                </a:solidFill>
                <a:effectLst/>
                <a:latin typeface="+mn-lt"/>
                <a:ea typeface="+mn-ea"/>
                <a:cs typeface="+mn-cs"/>
              </a:rPr>
              <a:t>conceptual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idea</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In 2014: </a:t>
            </a:r>
            <a:r>
              <a:rPr lang="sv-SE" sz="1200" b="1" kern="1200" dirty="0">
                <a:solidFill>
                  <a:schemeClr val="tx1"/>
                </a:solidFill>
                <a:effectLst/>
                <a:latin typeface="+mn-lt"/>
                <a:ea typeface="+mn-ea"/>
                <a:cs typeface="+mn-cs"/>
              </a:rPr>
              <a:t>Dr TOURE as a </a:t>
            </a:r>
            <a:r>
              <a:rPr lang="en-US" b="1" dirty="0"/>
              <a:t>role model </a:t>
            </a:r>
            <a:r>
              <a:rPr lang="sv-SE" sz="1200" b="1" kern="1200" dirty="0">
                <a:solidFill>
                  <a:schemeClr val="tx1"/>
                </a:solidFill>
                <a:effectLst/>
                <a:latin typeface="+mn-lt"/>
                <a:ea typeface="+mn-ea"/>
                <a:cs typeface="+mn-cs"/>
              </a:rPr>
              <a:t> for science. </a:t>
            </a:r>
            <a:r>
              <a:rPr lang="sv-SE" sz="1200" b="1" kern="1200" dirty="0" err="1">
                <a:solidFill>
                  <a:schemeClr val="tx1"/>
                </a:solidFill>
                <a:effectLst/>
                <a:latin typeface="+mn-lt"/>
                <a:ea typeface="+mn-ea"/>
                <a:cs typeface="+mn-cs"/>
              </a:rPr>
              <a:t>His</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activity</a:t>
            </a:r>
            <a:r>
              <a:rPr lang="sv-SE" sz="1200" b="1" kern="1200" dirty="0">
                <a:solidFill>
                  <a:schemeClr val="tx1"/>
                </a:solidFill>
                <a:effectLst/>
                <a:latin typeface="+mn-lt"/>
                <a:ea typeface="+mn-ea"/>
                <a:cs typeface="+mn-cs"/>
              </a:rPr>
              <a:t> as </a:t>
            </a:r>
            <a:r>
              <a:rPr lang="sv-SE" sz="1200" b="1" kern="1200" dirty="0" err="1">
                <a:solidFill>
                  <a:schemeClr val="tx1"/>
                </a:solidFill>
                <a:effectLst/>
                <a:latin typeface="+mn-lt"/>
                <a:ea typeface="+mn-ea"/>
                <a:cs typeface="+mn-cs"/>
              </a:rPr>
              <a:t>head</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of</a:t>
            </a:r>
            <a:r>
              <a:rPr lang="sv-SE" sz="1200" b="1" kern="1200" dirty="0">
                <a:solidFill>
                  <a:schemeClr val="tx1"/>
                </a:solidFill>
                <a:effectLst/>
                <a:latin typeface="+mn-lt"/>
                <a:ea typeface="+mn-ea"/>
                <a:cs typeface="+mn-cs"/>
              </a:rPr>
              <a:t> the ITU, </a:t>
            </a:r>
            <a:r>
              <a:rPr lang="sv-SE" sz="1200" b="1" kern="1200" dirty="0" err="1">
                <a:solidFill>
                  <a:schemeClr val="tx1"/>
                </a:solidFill>
                <a:effectLst/>
                <a:latin typeface="+mn-lt"/>
                <a:ea typeface="+mn-ea"/>
                <a:cs typeface="+mn-cs"/>
              </a:rPr>
              <a:t>promoted</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widely</a:t>
            </a:r>
            <a:r>
              <a:rPr lang="sv-SE" sz="1200" b="1" kern="1200" dirty="0">
                <a:solidFill>
                  <a:schemeClr val="tx1"/>
                </a:solidFill>
                <a:effectLst/>
                <a:latin typeface="+mn-lt"/>
                <a:ea typeface="+mn-ea"/>
                <a:cs typeface="+mn-cs"/>
              </a:rPr>
              <a:t> ICT in </a:t>
            </a:r>
            <a:r>
              <a:rPr lang="sv-SE" sz="1200" b="1" kern="1200" dirty="0" err="1">
                <a:solidFill>
                  <a:schemeClr val="tx1"/>
                </a:solidFill>
                <a:effectLst/>
                <a:latin typeface="+mn-lt"/>
                <a:ea typeface="+mn-ea"/>
                <a:cs typeface="+mn-cs"/>
              </a:rPr>
              <a:t>Affrica</a:t>
            </a:r>
            <a:r>
              <a:rPr lang="sv-SE" sz="1200" b="0" kern="1200" dirty="0">
                <a:solidFill>
                  <a:schemeClr val="tx1"/>
                </a:solidFill>
                <a:effectLst/>
                <a:latin typeface="+mn-lt"/>
                <a:ea typeface="+mn-ea"/>
                <a:cs typeface="+mn-cs"/>
              </a:rPr>
              <a:t>. </a:t>
            </a:r>
            <a:r>
              <a:rPr lang="sv-SE" b="1" dirty="0"/>
              <a:t>”</a:t>
            </a:r>
            <a:r>
              <a:rPr lang="sv-SE" b="1" dirty="0" err="1"/>
              <a:t>Many</a:t>
            </a:r>
            <a:r>
              <a:rPr lang="sv-SE" b="1" dirty="0"/>
              <a:t> </a:t>
            </a:r>
            <a:r>
              <a:rPr lang="sv-SE" b="1" dirty="0" err="1"/>
              <a:t>observers</a:t>
            </a:r>
            <a:r>
              <a:rPr lang="sv-SE" b="1" dirty="0"/>
              <a:t> </a:t>
            </a:r>
            <a:r>
              <a:rPr lang="sv-SE" b="1" dirty="0" err="1"/>
              <a:t>say</a:t>
            </a:r>
            <a:r>
              <a:rPr lang="sv-SE" b="1" dirty="0"/>
              <a:t> </a:t>
            </a:r>
            <a:r>
              <a:rPr lang="sv-SE" b="1" dirty="0" err="1"/>
              <a:t>he</a:t>
            </a:r>
            <a:r>
              <a:rPr lang="sv-SE" b="1" dirty="0"/>
              <a:t> </a:t>
            </a:r>
            <a:r>
              <a:rPr lang="sv-SE" b="1" dirty="0" err="1"/>
              <a:t>helped</a:t>
            </a:r>
            <a:r>
              <a:rPr lang="sv-SE" b="1" dirty="0"/>
              <a:t> </a:t>
            </a:r>
            <a:r>
              <a:rPr lang="sv-SE" b="1" dirty="0" err="1"/>
              <a:t>change</a:t>
            </a:r>
            <a:r>
              <a:rPr lang="sv-SE" b="1" dirty="0"/>
              <a:t> the face </a:t>
            </a:r>
            <a:r>
              <a:rPr lang="sv-SE" b="1" dirty="0" err="1"/>
              <a:t>of</a:t>
            </a:r>
            <a:r>
              <a:rPr lang="sv-SE" b="1" dirty="0"/>
              <a:t> </a:t>
            </a:r>
            <a:r>
              <a:rPr lang="sv-SE" b="1" dirty="0" err="1"/>
              <a:t>ICTs</a:t>
            </a:r>
            <a:r>
              <a:rPr lang="sv-SE" b="1" dirty="0"/>
              <a:t> in the </a:t>
            </a:r>
            <a:r>
              <a:rPr lang="sv-SE" b="1" dirty="0" err="1"/>
              <a:t>Third</a:t>
            </a:r>
            <a:r>
              <a:rPr lang="sv-SE" b="1" dirty="0"/>
              <a:t> World.” </a:t>
            </a:r>
            <a:r>
              <a:rPr lang="sv-SE" b="1" dirty="0" err="1"/>
              <a:t>He</a:t>
            </a:r>
            <a:r>
              <a:rPr lang="sv-SE" b="1" dirty="0"/>
              <a:t> </a:t>
            </a:r>
            <a:r>
              <a:rPr lang="sv-SE" b="1" dirty="0" err="1"/>
              <a:t>joined</a:t>
            </a:r>
            <a:r>
              <a:rPr lang="sv-SE" b="1" dirty="0"/>
              <a:t> for </a:t>
            </a:r>
            <a:r>
              <a:rPr lang="sv-SE" b="1" dirty="0" err="1"/>
              <a:t>one</a:t>
            </a:r>
            <a:r>
              <a:rPr lang="sv-SE" b="1" dirty="0"/>
              <a:t> </a:t>
            </a:r>
            <a:r>
              <a:rPr lang="sv-SE" b="1" dirty="0" err="1"/>
              <a:t>day</a:t>
            </a:r>
            <a:r>
              <a:rPr lang="sv-SE" b="1" dirty="0"/>
              <a:t> forum, </a:t>
            </a:r>
            <a:r>
              <a:rPr lang="sv-SE" b="1" dirty="0" err="1"/>
              <a:t>despide</a:t>
            </a:r>
            <a:r>
              <a:rPr lang="sv-SE" b="1" dirty="0"/>
              <a:t> the </a:t>
            </a:r>
            <a:r>
              <a:rPr lang="sv-SE" b="1" dirty="0" err="1"/>
              <a:t>breaking</a:t>
            </a:r>
            <a:r>
              <a:rPr lang="sv-SE" b="1" dirty="0"/>
              <a:t> </a:t>
            </a:r>
            <a:r>
              <a:rPr lang="sv-SE" b="1" dirty="0" err="1"/>
              <a:t>news</a:t>
            </a:r>
            <a:r>
              <a:rPr lang="sv-SE" b="1" dirty="0"/>
              <a:t> </a:t>
            </a:r>
            <a:r>
              <a:rPr lang="sv-SE" b="1" dirty="0" err="1"/>
              <a:t>of</a:t>
            </a:r>
            <a:r>
              <a:rPr lang="sv-SE" b="1" dirty="0"/>
              <a:t> the Ebola </a:t>
            </a:r>
            <a:r>
              <a:rPr lang="sv-SE" b="1" dirty="0" err="1"/>
              <a:t>crisis</a:t>
            </a:r>
            <a:r>
              <a:rPr lang="sv-SE" b="1" dirty="0"/>
              <a:t> </a:t>
            </a:r>
            <a:r>
              <a:rPr lang="sv-SE" b="1" dirty="0" err="1"/>
              <a:t>emerging</a:t>
            </a:r>
            <a:r>
              <a:rPr lang="sv-SE" b="1" dirty="0"/>
              <a:t> in Senegal !!</a:t>
            </a:r>
          </a:p>
          <a:p>
            <a:r>
              <a:rPr lang="sv-SE" sz="1200" kern="1200" dirty="0">
                <a:solidFill>
                  <a:schemeClr val="tx1"/>
                </a:solidFill>
                <a:effectLst/>
                <a:latin typeface="+mn-lt"/>
                <a:ea typeface="+mn-ea"/>
                <a:cs typeface="+mn-cs"/>
              </a:rPr>
              <a:t>In 2016: </a:t>
            </a:r>
            <a:r>
              <a:rPr lang="sv-SE" sz="1200" kern="1200" dirty="0" err="1">
                <a:solidFill>
                  <a:schemeClr val="tx1"/>
                </a:solidFill>
                <a:effectLst/>
                <a:latin typeface="+mn-lt"/>
                <a:ea typeface="+mn-ea"/>
                <a:cs typeface="+mn-cs"/>
              </a:rPr>
              <a:t>Political</a:t>
            </a:r>
            <a:r>
              <a:rPr lang="sv-SE" sz="1200" kern="1200" dirty="0">
                <a:solidFill>
                  <a:schemeClr val="tx1"/>
                </a:solidFill>
                <a:effectLst/>
                <a:latin typeface="+mn-lt"/>
                <a:ea typeface="+mn-ea"/>
                <a:cs typeface="+mn-cs"/>
              </a:rPr>
              <a:t> situations and visit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Rwandan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ministry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education</a:t>
            </a:r>
            <a:r>
              <a:rPr lang="sv-SE" sz="1200" kern="1200" dirty="0">
                <a:solidFill>
                  <a:schemeClr val="tx1"/>
                </a:solidFill>
                <a:effectLst/>
                <a:latin typeface="+mn-lt"/>
                <a:ea typeface="+mn-ea"/>
                <a:cs typeface="+mn-cs"/>
              </a:rPr>
              <a:t>. The </a:t>
            </a:r>
            <a:r>
              <a:rPr lang="sv-SE" sz="1200" b="1" kern="1200" dirty="0" err="1">
                <a:solidFill>
                  <a:schemeClr val="tx1"/>
                </a:solidFill>
                <a:effectLst/>
                <a:latin typeface="+mn-lt"/>
                <a:ea typeface="+mn-ea"/>
                <a:cs typeface="+mn-cs"/>
              </a:rPr>
              <a:t>role</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of</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women</a:t>
            </a:r>
            <a:r>
              <a:rPr lang="sv-SE" sz="1200" kern="1200" dirty="0">
                <a:solidFill>
                  <a:schemeClr val="tx1"/>
                </a:solidFill>
                <a:effectLst/>
                <a:latin typeface="+mn-lt"/>
                <a:ea typeface="+mn-ea"/>
                <a:cs typeface="+mn-cs"/>
              </a:rPr>
              <a:t> has </a:t>
            </a:r>
            <a:r>
              <a:rPr lang="sv-SE" sz="1200" kern="1200" dirty="0" err="1">
                <a:solidFill>
                  <a:schemeClr val="tx1"/>
                </a:solidFill>
                <a:effectLst/>
                <a:latin typeface="+mn-lt"/>
                <a:ea typeface="+mn-ea"/>
                <a:cs typeface="+mn-cs"/>
              </a:rPr>
              <a:t>been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emphasized</a:t>
            </a:r>
            <a:r>
              <a:rPr lang="sv-SE" sz="1200" kern="1200" dirty="0">
                <a:solidFill>
                  <a:schemeClr val="tx1"/>
                </a:solidFill>
                <a:effectLst/>
                <a:latin typeface="+mn-lt"/>
                <a:ea typeface="+mn-ea"/>
                <a:cs typeface="+mn-cs"/>
              </a:rPr>
              <a:t>.</a:t>
            </a:r>
          </a:p>
          <a:p>
            <a:r>
              <a:rPr lang="sv-SE" sz="1200" kern="1200" dirty="0">
                <a:solidFill>
                  <a:schemeClr val="tx1"/>
                </a:solidFill>
                <a:effectLst/>
                <a:latin typeface="+mn-lt"/>
                <a:ea typeface="+mn-ea"/>
                <a:cs typeface="+mn-cs"/>
              </a:rPr>
              <a:t>In ASP2018, The forum </a:t>
            </a:r>
            <a:r>
              <a:rPr lang="sv-SE" sz="1200" kern="1200" dirty="0" err="1">
                <a:solidFill>
                  <a:schemeClr val="tx1"/>
                </a:solidFill>
                <a:effectLst/>
                <a:latin typeface="+mn-lt"/>
                <a:ea typeface="+mn-ea"/>
                <a:cs typeface="+mn-cs"/>
              </a:rPr>
              <a:t>day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consisted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lively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discussions</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debate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about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education</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capacity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building</a:t>
            </a:r>
            <a:r>
              <a:rPr lang="sv-SE" sz="1200" kern="1200" dirty="0">
                <a:solidFill>
                  <a:schemeClr val="tx1"/>
                </a:solidFill>
                <a:effectLst/>
                <a:latin typeface="+mn-lt"/>
                <a:ea typeface="+mn-ea"/>
                <a:cs typeface="+mn-cs"/>
              </a:rPr>
              <a:t> in Namibia and </a:t>
            </a:r>
            <a:r>
              <a:rPr lang="sv-SE" sz="1200" kern="1200" dirty="0" err="1">
                <a:solidFill>
                  <a:schemeClr val="tx1"/>
                </a:solidFill>
                <a:effectLst/>
                <a:latin typeface="+mn-lt"/>
                <a:ea typeface="+mn-ea"/>
                <a:cs typeface="+mn-cs"/>
              </a:rPr>
              <a:t>Africa</a:t>
            </a:r>
            <a:r>
              <a:rPr lang="sv-SE" sz="1200" kern="1200" dirty="0">
                <a:solidFill>
                  <a:schemeClr val="tx1"/>
                </a:solidFill>
                <a:effectLst/>
                <a:latin typeface="+mn-lt"/>
                <a:ea typeface="+mn-ea"/>
                <a:cs typeface="+mn-cs"/>
              </a:rPr>
              <a:t> in general.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Several high-profile South African scientists and government officials participated in the last day of the school. This outreach and forum day reviewed the practical aspects of fundamental physics, which could be used as a </a:t>
            </a:r>
            <a:r>
              <a:rPr lang="en-US" b="1" dirty="0"/>
              <a:t>gateway to innovation </a:t>
            </a:r>
            <a:r>
              <a:rPr lang="en-US" dirty="0"/>
              <a:t>and to </a:t>
            </a:r>
            <a:r>
              <a:rPr lang="en-US" b="1" dirty="0"/>
              <a:t>enhance future collaborations</a:t>
            </a:r>
            <a:r>
              <a:rPr lang="en-US" dirty="0"/>
              <a:t>.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GB" sz="1200" kern="1200" dirty="0">
                <a:solidFill>
                  <a:schemeClr val="tx1"/>
                </a:solidFill>
                <a:effectLst/>
                <a:latin typeface="Arial" pitchFamily="34" charset="0"/>
                <a:ea typeface="+mn-ea"/>
                <a:cs typeface="+mn-cs"/>
              </a:rPr>
              <a:t>The Forum Day, however, has a much wider appeal. It takes advantage of opportunity provided by the key visiting experts who would like to connect with experts in Government, Industry and Research. It is planned and delivered by a selection of the world’s top educators and practitioners of High Energy Physics, Research and also Applications. </a:t>
            </a:r>
            <a:endParaRPr kumimoji="1" lang="en-US" sz="1200" kern="1200" dirty="0">
              <a:solidFill>
                <a:schemeClr val="tx1"/>
              </a:solidFill>
              <a:effectLst/>
              <a:latin typeface="Arial"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039DA632-AC5A-49A6-81B4-9A8647CA04A3}" type="slidenum">
              <a:rPr lang="en-US" smtClean="0"/>
              <a:pPr/>
              <a:t>14</a:t>
            </a:fld>
            <a:endParaRPr lang="en-US"/>
          </a:p>
        </p:txBody>
      </p:sp>
    </p:spTree>
    <p:extLst>
      <p:ext uri="{BB962C8B-B14F-4D97-AF65-F5344CB8AC3E}">
        <p14:creationId xmlns:p14="http://schemas.microsoft.com/office/powerpoint/2010/main" val="2283564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Snapshot - </a:t>
            </a:r>
            <a:r>
              <a:rPr lang="en-US" dirty="0"/>
              <a:t>Show how to build a cloud chamber, </a:t>
            </a:r>
            <a:r>
              <a:rPr lang="en-US" b="1" dirty="0"/>
              <a:t>use of raspberry pi </a:t>
            </a:r>
            <a:r>
              <a:rPr lang="en-US" dirty="0"/>
              <a:t>in practical sessions.</a:t>
            </a:r>
          </a:p>
          <a:p>
            <a:endParaRPr lang="en-US" dirty="0"/>
          </a:p>
          <a:p>
            <a:r>
              <a:rPr lang="sv-SE" sz="1200" kern="1200" dirty="0">
                <a:solidFill>
                  <a:schemeClr val="tx1"/>
                </a:solidFill>
                <a:effectLst/>
                <a:latin typeface="+mn-lt"/>
                <a:ea typeface="+mn-ea"/>
                <a:cs typeface="+mn-cs"/>
              </a:rPr>
              <a:t>Demonstrations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the </a:t>
            </a:r>
            <a:r>
              <a:rPr lang="sv-SE" sz="1200" b="1" kern="1200" dirty="0" err="1">
                <a:solidFill>
                  <a:schemeClr val="tx1"/>
                </a:solidFill>
                <a:effectLst/>
                <a:latin typeface="+mn-lt"/>
                <a:ea typeface="+mn-ea"/>
                <a:cs typeface="+mn-cs"/>
              </a:rPr>
              <a:t>usage</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of</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cloud</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chambers</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as a simple </a:t>
            </a:r>
            <a:r>
              <a:rPr lang="sv-SE" sz="1200" kern="1200" dirty="0" err="1">
                <a:solidFill>
                  <a:schemeClr val="tx1"/>
                </a:solidFill>
                <a:effectLst/>
                <a:latin typeface="+mn-lt"/>
                <a:ea typeface="+mn-ea"/>
                <a:cs typeface="+mn-cs"/>
              </a:rPr>
              <a:t>example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particle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detectors</a:t>
            </a:r>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carried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out</a:t>
            </a:r>
            <a:r>
              <a:rPr lang="sv-SE" sz="1200" kern="1200" dirty="0">
                <a:solidFill>
                  <a:schemeClr val="tx1"/>
                </a:solidFill>
                <a:effectLst/>
                <a:latin typeface="+mn-lt"/>
                <a:ea typeface="+mn-ea"/>
                <a:cs typeface="+mn-cs"/>
              </a:rPr>
              <a:t> for students, </a:t>
            </a:r>
            <a:r>
              <a:rPr lang="sv-SE" sz="1200" kern="1200" dirty="0" err="1">
                <a:solidFill>
                  <a:schemeClr val="tx1"/>
                </a:solidFill>
                <a:effectLst/>
                <a:latin typeface="+mn-lt"/>
                <a:ea typeface="+mn-ea"/>
                <a:cs typeface="+mn-cs"/>
              </a:rPr>
              <a:t>teachers</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high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school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learners</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high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school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teachers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introduced</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mathematical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teaching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tools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based</a:t>
            </a:r>
            <a:r>
              <a:rPr lang="sv-SE" sz="1200" kern="1200" dirty="0">
                <a:solidFill>
                  <a:schemeClr val="tx1"/>
                </a:solidFill>
                <a:effectLst/>
                <a:latin typeface="+mn-lt"/>
                <a:ea typeface="+mn-ea"/>
                <a:cs typeface="+mn-cs"/>
              </a:rPr>
              <a:t> on the </a:t>
            </a:r>
            <a:r>
              <a:rPr lang="sv-SE" sz="1200" kern="1200" dirty="0" err="1">
                <a:solidFill>
                  <a:schemeClr val="tx1"/>
                </a:solidFill>
                <a:effectLst/>
                <a:latin typeface="+mn-lt"/>
                <a:ea typeface="+mn-ea"/>
                <a:cs typeface="+mn-cs"/>
              </a:rPr>
              <a:t>Raspberry</a:t>
            </a:r>
            <a:r>
              <a:rPr lang="sv-SE" sz="1200" kern="1200" dirty="0">
                <a:solidFill>
                  <a:schemeClr val="tx1"/>
                </a:solidFill>
                <a:effectLst/>
                <a:latin typeface="+mn-lt"/>
                <a:ea typeface="+mn-ea"/>
                <a:cs typeface="+mn-cs"/>
              </a:rPr>
              <a:t> Pi. </a:t>
            </a:r>
            <a:r>
              <a:rPr lang="sv-SE" sz="1200" kern="1200" dirty="0" err="1">
                <a:solidFill>
                  <a:schemeClr val="tx1"/>
                </a:solidFill>
                <a:effectLst/>
                <a:latin typeface="+mn-lt"/>
                <a:ea typeface="+mn-ea"/>
                <a:cs typeface="+mn-cs"/>
              </a:rPr>
              <a:t>Particle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physics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masterclasses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organized</a:t>
            </a:r>
            <a:r>
              <a:rPr lang="sv-SE" sz="1200" kern="1200" dirty="0">
                <a:solidFill>
                  <a:schemeClr val="tx1"/>
                </a:solidFill>
                <a:effectLst/>
                <a:latin typeface="+mn-lt"/>
                <a:ea typeface="+mn-ea"/>
                <a:cs typeface="+mn-cs"/>
              </a:rPr>
              <a:t> for students and </a:t>
            </a:r>
            <a:r>
              <a:rPr lang="sv-SE" sz="1200" kern="1200" dirty="0" err="1">
                <a:solidFill>
                  <a:schemeClr val="tx1"/>
                </a:solidFill>
                <a:effectLst/>
                <a:latin typeface="+mn-lt"/>
                <a:ea typeface="+mn-ea"/>
                <a:cs typeface="+mn-cs"/>
              </a:rPr>
              <a:t>high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school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teachers</a:t>
            </a:r>
            <a:r>
              <a:rPr lang="sv-SE" sz="1200" kern="1200" dirty="0">
                <a:solidFill>
                  <a:schemeClr val="tx1"/>
                </a:solidFill>
                <a:effectLst/>
                <a:latin typeface="+mn-lt"/>
                <a:ea typeface="+mn-ea"/>
                <a:cs typeface="+mn-cs"/>
              </a:rPr>
              <a: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The </a:t>
            </a:r>
            <a:r>
              <a:rPr lang="sv-SE" sz="1200" kern="1200" dirty="0" err="1">
                <a:solidFill>
                  <a:schemeClr val="tx1"/>
                </a:solidFill>
                <a:effectLst/>
                <a:latin typeface="+mn-lt"/>
                <a:ea typeface="+mn-ea"/>
                <a:cs typeface="+mn-cs"/>
              </a:rPr>
              <a:t>teachers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attended</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Physics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Education</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Physics</a:t>
            </a:r>
            <a:r>
              <a:rPr lang="sv-SE" sz="1200" kern="1200" dirty="0">
                <a:solidFill>
                  <a:schemeClr val="tx1"/>
                </a:solidFill>
                <a:effectLst/>
                <a:latin typeface="+mn-lt"/>
                <a:ea typeface="+mn-ea"/>
                <a:cs typeface="+mn-cs"/>
              </a:rPr>
              <a:t> Communication sessions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ASP </a:t>
            </a:r>
            <a:r>
              <a:rPr lang="sv-SE" sz="1200" kern="1200" dirty="0" err="1">
                <a:solidFill>
                  <a:schemeClr val="tx1"/>
                </a:solidFill>
                <a:effectLst/>
                <a:latin typeface="+mn-lt"/>
                <a:ea typeface="+mn-ea"/>
                <a:cs typeface="+mn-cs"/>
              </a:rPr>
              <a:t>conference</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one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teachers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served</a:t>
            </a:r>
            <a:r>
              <a:rPr lang="sv-SE" sz="1200" kern="1200" dirty="0">
                <a:solidFill>
                  <a:schemeClr val="tx1"/>
                </a:solidFill>
                <a:effectLst/>
                <a:latin typeface="+mn-lt"/>
                <a:ea typeface="+mn-ea"/>
                <a:cs typeface="+mn-cs"/>
              </a:rPr>
              <a:t> on a panel for </a:t>
            </a:r>
            <a:r>
              <a:rPr lang="sv-SE" sz="1200" kern="1200" dirty="0" err="1">
                <a:solidFill>
                  <a:schemeClr val="tx1"/>
                </a:solidFill>
                <a:effectLst/>
                <a:latin typeface="+mn-lt"/>
                <a:ea typeface="+mn-ea"/>
                <a:cs typeface="+mn-cs"/>
              </a:rPr>
              <a:t>discussions</a:t>
            </a:r>
            <a:r>
              <a:rPr lang="sv-SE" sz="1200" kern="1200" dirty="0">
                <a:solidFill>
                  <a:schemeClr val="tx1"/>
                </a:solidFill>
                <a:effectLst/>
                <a:latin typeface="+mn-lt"/>
                <a:ea typeface="+mn-ea"/>
                <a:cs typeface="+mn-cs"/>
              </a:rPr>
              <a:t> on science </a:t>
            </a:r>
            <a:r>
              <a:rPr lang="sv-SE" sz="1200" kern="1200" dirty="0" err="1">
                <a:solidFill>
                  <a:schemeClr val="tx1"/>
                </a:solidFill>
                <a:effectLst/>
                <a:latin typeface="+mn-lt"/>
                <a:ea typeface="+mn-ea"/>
                <a:cs typeface="+mn-cs"/>
              </a:rPr>
              <a:t>education</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capacity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development</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Africa</a:t>
            </a:r>
            <a:r>
              <a:rPr lang="sv-S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err="1">
                <a:solidFill>
                  <a:schemeClr val="tx1"/>
                </a:solidFill>
                <a:effectLst/>
                <a:latin typeface="+mn-lt"/>
                <a:ea typeface="+mn-ea"/>
                <a:cs typeface="+mn-cs"/>
              </a:rPr>
              <a:t>Use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digital </a:t>
            </a:r>
            <a:r>
              <a:rPr lang="sv-SE" sz="1200" kern="1200" dirty="0" err="1">
                <a:solidFill>
                  <a:schemeClr val="tx1"/>
                </a:solidFill>
                <a:effectLst/>
                <a:latin typeface="+mn-lt"/>
                <a:ea typeface="+mn-ea"/>
                <a:cs typeface="+mn-cs"/>
              </a:rPr>
              <a:t>platform</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could</a:t>
            </a:r>
            <a:r>
              <a:rPr lang="sv-SE" sz="1200" kern="1200" dirty="0">
                <a:solidFill>
                  <a:schemeClr val="tx1"/>
                </a:solidFill>
                <a:effectLst/>
                <a:latin typeface="+mn-lt"/>
                <a:ea typeface="+mn-ea"/>
                <a:cs typeface="+mn-cs"/>
              </a:rPr>
              <a:t> be a solution to </a:t>
            </a:r>
            <a:r>
              <a:rPr lang="sv-SE" sz="1200" kern="1200" dirty="0" err="1">
                <a:solidFill>
                  <a:schemeClr val="tx1"/>
                </a:solidFill>
                <a:effectLst/>
                <a:latin typeface="+mn-lt"/>
                <a:ea typeface="+mn-ea"/>
                <a:cs typeface="+mn-cs"/>
              </a:rPr>
              <a:t>increase</a:t>
            </a:r>
            <a:r>
              <a:rPr lang="sv-SE" sz="1200" kern="1200" dirty="0">
                <a:solidFill>
                  <a:schemeClr val="tx1"/>
                </a:solidFill>
                <a:effectLst/>
                <a:latin typeface="+mn-lt"/>
                <a:ea typeface="+mn-ea"/>
                <a:cs typeface="+mn-cs"/>
              </a:rPr>
              <a:t> science </a:t>
            </a:r>
            <a:r>
              <a:rPr lang="sv-SE" sz="1200" kern="1200" dirty="0" err="1">
                <a:solidFill>
                  <a:schemeClr val="tx1"/>
                </a:solidFill>
                <a:effectLst/>
                <a:latin typeface="+mn-lt"/>
                <a:ea typeface="+mn-ea"/>
                <a:cs typeface="+mn-cs"/>
              </a:rPr>
              <a:t>teaching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teachers</a:t>
            </a:r>
            <a:r>
              <a:rPr lang="sv-SE" sz="1200" kern="1200" dirty="0">
                <a:solidFill>
                  <a:schemeClr val="tx1"/>
                </a:solidFill>
                <a:effectLst/>
                <a:latin typeface="+mn-lt"/>
                <a:ea typeface="+mn-ea"/>
                <a:cs typeface="+mn-cs"/>
              </a:rPr>
              <a:t> and students </a:t>
            </a:r>
            <a:r>
              <a:rPr lang="sv-SE" sz="1200" kern="1200" dirty="0" err="1">
                <a:solidFill>
                  <a:schemeClr val="tx1"/>
                </a:solidFill>
                <a:effectLst/>
                <a:latin typeface="+mn-lt"/>
                <a:ea typeface="+mn-ea"/>
                <a:cs typeface="+mn-cs"/>
              </a:rPr>
              <a:t>could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channel</a:t>
            </a:r>
            <a:r>
              <a:rPr lang="sv-SE" sz="1200" kern="1200" dirty="0">
                <a:solidFill>
                  <a:schemeClr val="tx1"/>
                </a:solidFill>
                <a:effectLst/>
                <a:latin typeface="+mn-lt"/>
                <a:ea typeface="+mn-ea"/>
                <a:cs typeface="+mn-cs"/>
              </a:rPr>
              <a:t> the information: </a:t>
            </a:r>
            <a:r>
              <a:rPr lang="sv-SE" sz="1200" kern="1200" dirty="0" err="1">
                <a:solidFill>
                  <a:schemeClr val="tx1"/>
                </a:solidFill>
                <a:effectLst/>
                <a:latin typeface="+mn-lt"/>
                <a:ea typeface="+mn-ea"/>
                <a:cs typeface="+mn-cs"/>
              </a:rPr>
              <a:t>combine</a:t>
            </a:r>
            <a:r>
              <a:rPr lang="sv-SE" sz="1200" kern="1200" dirty="0">
                <a:solidFill>
                  <a:schemeClr val="tx1"/>
                </a:solidFill>
                <a:effectLst/>
                <a:latin typeface="+mn-lt"/>
                <a:ea typeface="+mn-ea"/>
                <a:cs typeface="+mn-cs"/>
              </a:rPr>
              <a:t> ICT and </a:t>
            </a:r>
            <a:r>
              <a:rPr lang="sv-SE" sz="1200" kern="1200" dirty="0" err="1">
                <a:solidFill>
                  <a:schemeClr val="tx1"/>
                </a:solidFill>
                <a:effectLst/>
                <a:latin typeface="+mn-lt"/>
                <a:ea typeface="+mn-ea"/>
                <a:cs typeface="+mn-cs"/>
              </a:rPr>
              <a:t>learning</a:t>
            </a:r>
            <a:endParaRPr lang="sv-S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6424F5-CCA5-0B46-9949-151F0847CC35}" type="slidenum">
              <a:rPr lang="en-US" smtClean="0"/>
              <a:t>15</a:t>
            </a:fld>
            <a:endParaRPr lang="en-US"/>
          </a:p>
        </p:txBody>
      </p:sp>
    </p:spTree>
    <p:extLst>
      <p:ext uri="{BB962C8B-B14F-4D97-AF65-F5344CB8AC3E}">
        <p14:creationId xmlns:p14="http://schemas.microsoft.com/office/powerpoint/2010/main" val="211879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Windhoek, up to </a:t>
            </a:r>
            <a:r>
              <a:rPr lang="en-US" b="1" dirty="0"/>
              <a:t>1500 pupils !, </a:t>
            </a:r>
          </a:p>
          <a:p>
            <a:r>
              <a:rPr lang="en-US" dirty="0"/>
              <a:t>by</a:t>
            </a:r>
            <a:r>
              <a:rPr lang="en-US" b="1" dirty="0"/>
              <a:t> gathering HS into 4 locations, more effective to spread and foster science in Africa…</a:t>
            </a:r>
          </a:p>
          <a:p>
            <a:r>
              <a:rPr lang="en-US" dirty="0"/>
              <a:t>Show cloud chamber experiment.</a:t>
            </a:r>
          </a:p>
          <a:p>
            <a:endParaRPr lang="en-US" dirty="0"/>
          </a:p>
          <a:p>
            <a:r>
              <a:rPr lang="en-US" dirty="0"/>
              <a:t>The excitement of the high-school students were communicative</a:t>
            </a:r>
            <a:r>
              <a:rPr lang="en-US" b="1" dirty="0"/>
              <a:t>. </a:t>
            </a:r>
          </a:p>
          <a:p>
            <a:r>
              <a:rPr lang="en-US" b="1" dirty="0"/>
              <a:t>At the end of the session, every pupils responded that they wanted to pursue with science !</a:t>
            </a:r>
          </a:p>
        </p:txBody>
      </p:sp>
      <p:sp>
        <p:nvSpPr>
          <p:cNvPr id="4" name="Slide Number Placeholder 3"/>
          <p:cNvSpPr>
            <a:spLocks noGrp="1"/>
          </p:cNvSpPr>
          <p:nvPr>
            <p:ph type="sldNum" sz="quarter" idx="5"/>
          </p:nvPr>
        </p:nvSpPr>
        <p:spPr/>
        <p:txBody>
          <a:bodyPr/>
          <a:lstStyle/>
          <a:p>
            <a:fld id="{8D6424F5-CCA5-0B46-9949-151F0847CC35}" type="slidenum">
              <a:rPr lang="en-US" smtClean="0"/>
              <a:t>16</a:t>
            </a:fld>
            <a:endParaRPr lang="en-US"/>
          </a:p>
        </p:txBody>
      </p:sp>
    </p:spTree>
    <p:extLst>
      <p:ext uri="{BB962C8B-B14F-4D97-AF65-F5344CB8AC3E}">
        <p14:creationId xmlns:p14="http://schemas.microsoft.com/office/powerpoint/2010/main" val="91676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mn-lt"/>
                <a:ea typeface="+mn-ea"/>
                <a:cs typeface="+mn-cs"/>
              </a:rPr>
              <a:t>in parallel to the student program. </a:t>
            </a:r>
          </a:p>
          <a:p>
            <a:endParaRPr lang="en-US" sz="1200" kern="1200" noProof="0" dirty="0">
              <a:solidFill>
                <a:schemeClr val="tx1"/>
              </a:solidFill>
              <a:effectLst/>
              <a:latin typeface="+mn-lt"/>
              <a:ea typeface="+mn-ea"/>
              <a:cs typeface="+mn-cs"/>
            </a:endParaRPr>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The </a:t>
            </a:r>
            <a:r>
              <a:rPr lang="en-US" sz="1200" b="1" kern="1200" noProof="0" dirty="0">
                <a:solidFill>
                  <a:schemeClr val="tx1"/>
                </a:solidFill>
                <a:effectLst/>
                <a:latin typeface="+mn-lt"/>
                <a:ea typeface="+mn-ea"/>
                <a:cs typeface="+mn-cs"/>
              </a:rPr>
              <a:t>teachers also attended the Physics Education and Physics Communication </a:t>
            </a:r>
            <a:r>
              <a:rPr lang="en-US" sz="1200" kern="1200" noProof="0" dirty="0">
                <a:solidFill>
                  <a:schemeClr val="tx1"/>
                </a:solidFill>
                <a:effectLst/>
                <a:latin typeface="+mn-lt"/>
                <a:ea typeface="+mn-ea"/>
                <a:cs typeface="+mn-cs"/>
              </a:rPr>
              <a:t>sessions of the ASP conference, and one of the teachers served on a panel for discussions on science education and capacity development in Africa.</a:t>
            </a:r>
          </a:p>
          <a:p>
            <a:endParaRPr lang="en-US" noProof="0" dirty="0"/>
          </a:p>
          <a:p>
            <a:r>
              <a:rPr lang="en-US" sz="1200" kern="1200" noProof="0" dirty="0">
                <a:solidFill>
                  <a:schemeClr val="tx1"/>
                </a:solidFill>
                <a:effectLst/>
                <a:latin typeface="+mn-lt"/>
                <a:ea typeface="+mn-ea"/>
                <a:cs typeface="+mn-cs"/>
              </a:rPr>
              <a:t>ASP2018, The Namibia Deputy Minister of High Education, Training and innovation (HETI) gave the guest of honor address during the opening session of the conference.</a:t>
            </a:r>
          </a:p>
          <a:p>
            <a:endParaRPr lang="en-US" sz="1200" kern="1200" noProof="0" dirty="0">
              <a:solidFill>
                <a:schemeClr val="tx1"/>
              </a:solidFill>
              <a:effectLst/>
              <a:latin typeface="+mn-lt"/>
              <a:ea typeface="+mn-ea"/>
              <a:cs typeface="+mn-cs"/>
            </a:endParaRPr>
          </a:p>
          <a:p>
            <a:r>
              <a:rPr lang="en-US" sz="1200" kern="1200" noProof="0" dirty="0">
                <a:solidFill>
                  <a:schemeClr val="tx1"/>
                </a:solidFill>
                <a:effectLst/>
                <a:latin typeface="+mn-lt"/>
                <a:ea typeface="+mn-ea"/>
                <a:cs typeface="+mn-cs"/>
              </a:rPr>
              <a:t>The proceedings of the ASP conference are in preparation to be published as a special issue of the African Review of Physics.</a:t>
            </a:r>
            <a:endParaRPr lang="en-US" noProof="0" dirty="0"/>
          </a:p>
        </p:txBody>
      </p:sp>
      <p:sp>
        <p:nvSpPr>
          <p:cNvPr id="4" name="Slide Number Placeholder 3"/>
          <p:cNvSpPr>
            <a:spLocks noGrp="1"/>
          </p:cNvSpPr>
          <p:nvPr>
            <p:ph type="sldNum" sz="quarter" idx="5"/>
          </p:nvPr>
        </p:nvSpPr>
        <p:spPr/>
        <p:txBody>
          <a:bodyPr/>
          <a:lstStyle/>
          <a:p>
            <a:fld id="{8D6424F5-CCA5-0B46-9949-151F0847CC35}" type="slidenum">
              <a:rPr lang="en-US" smtClean="0"/>
              <a:t>17</a:t>
            </a:fld>
            <a:endParaRPr lang="en-US"/>
          </a:p>
        </p:txBody>
      </p:sp>
    </p:spTree>
    <p:extLst>
      <p:ext uri="{BB962C8B-B14F-4D97-AF65-F5344CB8AC3E}">
        <p14:creationId xmlns:p14="http://schemas.microsoft.com/office/powerpoint/2010/main" val="236546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mn-lt"/>
                <a:ea typeface="+mn-ea"/>
                <a:cs typeface="+mn-cs"/>
              </a:rPr>
              <a:t>In 2010 – </a:t>
            </a:r>
            <a:r>
              <a:rPr lang="en-US" sz="1200" kern="1200" noProof="0" dirty="0" err="1">
                <a:solidFill>
                  <a:schemeClr val="tx1"/>
                </a:solidFill>
                <a:effectLst/>
                <a:latin typeface="+mn-lt"/>
                <a:ea typeface="+mn-ea"/>
                <a:cs typeface="+mn-cs"/>
              </a:rPr>
              <a:t>Fermilab</a:t>
            </a:r>
            <a:r>
              <a:rPr lang="en-US" sz="1200" kern="1200" noProof="0" dirty="0">
                <a:solidFill>
                  <a:schemeClr val="tx1"/>
                </a:solidFill>
                <a:effectLst/>
                <a:latin typeface="+mn-lt"/>
                <a:ea typeface="+mn-ea"/>
                <a:cs typeface="+mn-cs"/>
              </a:rPr>
              <a:t> Fellowship, Neutrino Physics.</a:t>
            </a:r>
          </a:p>
          <a:p>
            <a:endParaRPr lang="en-US" sz="1200" kern="1200" noProof="0" dirty="0">
              <a:solidFill>
                <a:schemeClr val="tx1"/>
              </a:solidFill>
              <a:effectLst/>
              <a:latin typeface="+mn-lt"/>
              <a:ea typeface="+mn-ea"/>
              <a:cs typeface="+mn-cs"/>
            </a:endParaRPr>
          </a:p>
          <a:p>
            <a:r>
              <a:rPr lang="en-US" sz="1200" kern="1200" noProof="0" dirty="0">
                <a:solidFill>
                  <a:schemeClr val="tx1"/>
                </a:solidFill>
                <a:effectLst/>
                <a:latin typeface="+mn-lt"/>
                <a:ea typeface="+mn-ea"/>
                <a:cs typeface="+mn-cs"/>
              </a:rPr>
              <a:t>Since ASP2016, This is done in collaboration with the academic advisers of the students. </a:t>
            </a:r>
          </a:p>
          <a:p>
            <a:r>
              <a:rPr lang="en-US" sz="1200" kern="1200" noProof="0" dirty="0">
                <a:solidFill>
                  <a:schemeClr val="tx1"/>
                </a:solidFill>
                <a:effectLst/>
                <a:latin typeface="+mn-lt"/>
                <a:ea typeface="+mn-ea"/>
                <a:cs typeface="+mn-cs"/>
              </a:rPr>
              <a:t>The student alumni are paired up different ASP lecturers whose roles are to follow the academic progress of the students and help as much as possible in the academic development of the students.</a:t>
            </a:r>
          </a:p>
          <a:p>
            <a:r>
              <a:rPr lang="en-US" sz="1200" kern="1200" noProof="0" dirty="0">
                <a:solidFill>
                  <a:schemeClr val="tx1"/>
                </a:solidFill>
                <a:effectLst/>
                <a:latin typeface="+mn-lt"/>
                <a:ea typeface="+mn-ea"/>
                <a:cs typeface="+mn-cs"/>
              </a:rPr>
              <a:t>The objective of the mentorship program is to aid mainly PhD students after their participation in ASP to reach their goal of completing their PhD with assigned ASP lecturers as mentors. The ASP mentors are not replacements or substitutes of the students academics advisers. Rather, ASP mentors work together with students academic advisers for greater impact. </a:t>
            </a:r>
          </a:p>
          <a:p>
            <a:endParaRPr lang="en-US" sz="1200" kern="1200" noProof="0" dirty="0">
              <a:solidFill>
                <a:schemeClr val="tx1"/>
              </a:solidFill>
              <a:effectLst/>
              <a:latin typeface="+mn-lt"/>
              <a:ea typeface="+mn-ea"/>
              <a:cs typeface="+mn-cs"/>
            </a:endParaRPr>
          </a:p>
          <a:p>
            <a:r>
              <a:rPr lang="en-US" sz="1200" kern="1200" noProof="0" dirty="0">
                <a:solidFill>
                  <a:schemeClr val="tx1"/>
                </a:solidFill>
                <a:effectLst/>
                <a:latin typeface="+mn-lt"/>
                <a:ea typeface="+mn-ea"/>
                <a:cs typeface="+mn-cs"/>
              </a:rPr>
              <a:t>The ASP mentors are volunteers physicists that have lectured at one of the previous editions of ASP.</a:t>
            </a:r>
          </a:p>
          <a:p>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6424F5-CCA5-0B46-9949-151F0847CC35}" type="slidenum">
              <a:rPr lang="en-US" smtClean="0"/>
              <a:t>18</a:t>
            </a:fld>
            <a:endParaRPr lang="en-US"/>
          </a:p>
        </p:txBody>
      </p:sp>
    </p:spTree>
    <p:extLst>
      <p:ext uri="{BB962C8B-B14F-4D97-AF65-F5344CB8AC3E}">
        <p14:creationId xmlns:p14="http://schemas.microsoft.com/office/powerpoint/2010/main" val="3533154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bg1"/>
                </a:solidFill>
                <a:latin typeface="Papyrus"/>
                <a:cs typeface="Papyrus"/>
              </a:rPr>
              <a:t>Students became acquainted with the use of scintillation detectors and performed measurements of environmental radioactivity</a:t>
            </a:r>
          </a:p>
          <a:p>
            <a:endParaRPr lang="en-US" dirty="0"/>
          </a:p>
          <a:p>
            <a:r>
              <a:rPr lang="en-US" dirty="0"/>
              <a:t>Providing equipment for hands- on exercise, using BPM, cloud chamber</a:t>
            </a:r>
          </a:p>
          <a:p>
            <a:endParaRPr lang="en-US" dirty="0"/>
          </a:p>
        </p:txBody>
      </p:sp>
      <p:sp>
        <p:nvSpPr>
          <p:cNvPr id="4" name="Slide Number Placeholder 3"/>
          <p:cNvSpPr>
            <a:spLocks noGrp="1"/>
          </p:cNvSpPr>
          <p:nvPr>
            <p:ph type="sldNum" sz="quarter" idx="10"/>
          </p:nvPr>
        </p:nvSpPr>
        <p:spPr/>
        <p:txBody>
          <a:bodyPr/>
          <a:lstStyle/>
          <a:p>
            <a:fld id="{039DA632-AC5A-49A6-81B4-9A8647CA04A3}" type="slidenum">
              <a:rPr lang="en-US" smtClean="0"/>
              <a:pPr/>
              <a:t>19</a:t>
            </a:fld>
            <a:endParaRPr lang="en-US"/>
          </a:p>
        </p:txBody>
      </p:sp>
    </p:spTree>
    <p:extLst>
      <p:ext uri="{BB962C8B-B14F-4D97-AF65-F5344CB8AC3E}">
        <p14:creationId xmlns:p14="http://schemas.microsoft.com/office/powerpoint/2010/main" val="257166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solidFill>
                  <a:srgbClr val="FF0000"/>
                </a:solidFill>
              </a:rPr>
              <a:t>Expanding in Space, Time and </a:t>
            </a:r>
            <a:r>
              <a:rPr lang="en-US" b="1" strike="noStrike" dirty="0">
                <a:solidFill>
                  <a:srgbClr val="FF0000"/>
                </a:solidFill>
              </a:rPr>
              <a:t>Goals</a:t>
            </a:r>
          </a:p>
        </p:txBody>
      </p:sp>
      <p:sp>
        <p:nvSpPr>
          <p:cNvPr id="4" name="Slide Number Placeholder 3"/>
          <p:cNvSpPr>
            <a:spLocks noGrp="1"/>
          </p:cNvSpPr>
          <p:nvPr>
            <p:ph type="sldNum" sz="quarter" idx="5"/>
          </p:nvPr>
        </p:nvSpPr>
        <p:spPr/>
        <p:txBody>
          <a:bodyPr/>
          <a:lstStyle/>
          <a:p>
            <a:fld id="{8D6424F5-CCA5-0B46-9949-151F0847CC35}" type="slidenum">
              <a:rPr lang="en-US" smtClean="0"/>
              <a:t>2</a:t>
            </a:fld>
            <a:endParaRPr lang="en-US"/>
          </a:p>
        </p:txBody>
      </p:sp>
    </p:spTree>
    <p:extLst>
      <p:ext uri="{BB962C8B-B14F-4D97-AF65-F5344CB8AC3E}">
        <p14:creationId xmlns:p14="http://schemas.microsoft.com/office/powerpoint/2010/main" val="2161324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Based on the 2018 survey of 100 Alumni students. </a:t>
            </a:r>
          </a:p>
          <a:p>
            <a:endParaRPr lang="en-US" dirty="0"/>
          </a:p>
        </p:txBody>
      </p:sp>
      <p:sp>
        <p:nvSpPr>
          <p:cNvPr id="4" name="Slide Number Placeholder 3"/>
          <p:cNvSpPr>
            <a:spLocks noGrp="1"/>
          </p:cNvSpPr>
          <p:nvPr>
            <p:ph type="sldNum" sz="quarter" idx="5"/>
          </p:nvPr>
        </p:nvSpPr>
        <p:spPr/>
        <p:txBody>
          <a:bodyPr/>
          <a:lstStyle/>
          <a:p>
            <a:fld id="{8D6424F5-CCA5-0B46-9949-151F0847CC35}" type="slidenum">
              <a:rPr lang="en-US" smtClean="0"/>
              <a:t>20</a:t>
            </a:fld>
            <a:endParaRPr lang="en-US"/>
          </a:p>
        </p:txBody>
      </p:sp>
    </p:spTree>
    <p:extLst>
      <p:ext uri="{BB962C8B-B14F-4D97-AF65-F5344CB8AC3E}">
        <p14:creationId xmlns:p14="http://schemas.microsoft.com/office/powerpoint/2010/main" val="1525903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of the students need to combine more than one activity (e.g. working and progressing with their study).</a:t>
            </a:r>
          </a:p>
        </p:txBody>
      </p:sp>
      <p:sp>
        <p:nvSpPr>
          <p:cNvPr id="4" name="Slide Number Placeholder 3"/>
          <p:cNvSpPr>
            <a:spLocks noGrp="1"/>
          </p:cNvSpPr>
          <p:nvPr>
            <p:ph type="sldNum" sz="quarter" idx="5"/>
          </p:nvPr>
        </p:nvSpPr>
        <p:spPr/>
        <p:txBody>
          <a:bodyPr/>
          <a:lstStyle/>
          <a:p>
            <a:fld id="{8D6424F5-CCA5-0B46-9949-151F0847CC35}" type="slidenum">
              <a:rPr lang="en-US" smtClean="0"/>
              <a:t>21</a:t>
            </a:fld>
            <a:endParaRPr lang="en-US"/>
          </a:p>
        </p:txBody>
      </p:sp>
    </p:spTree>
    <p:extLst>
      <p:ext uri="{BB962C8B-B14F-4D97-AF65-F5344CB8AC3E}">
        <p14:creationId xmlns:p14="http://schemas.microsoft.com/office/powerpoint/2010/main" val="1052408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 on institute: AIMS, ICTP, etc..</a:t>
            </a:r>
          </a:p>
          <a:p>
            <a:r>
              <a:rPr lang="en-US" dirty="0"/>
              <a:t>Bias survey : country of residency (study, so possible transient), not origin ..</a:t>
            </a:r>
          </a:p>
          <a:p>
            <a:r>
              <a:rPr lang="en-US" dirty="0"/>
              <a:t>24 African countries with survey responses. 8 countries with record of Alumni students leaving, </a:t>
            </a:r>
          </a:p>
          <a:p>
            <a:endParaRPr lang="en-US" dirty="0"/>
          </a:p>
        </p:txBody>
      </p:sp>
      <p:sp>
        <p:nvSpPr>
          <p:cNvPr id="4" name="Slide Number Placeholder 3"/>
          <p:cNvSpPr>
            <a:spLocks noGrp="1"/>
          </p:cNvSpPr>
          <p:nvPr>
            <p:ph type="sldNum" sz="quarter" idx="5"/>
          </p:nvPr>
        </p:nvSpPr>
        <p:spPr/>
        <p:txBody>
          <a:bodyPr/>
          <a:lstStyle/>
          <a:p>
            <a:fld id="{8D6424F5-CCA5-0B46-9949-151F0847CC35}" type="slidenum">
              <a:rPr lang="en-US" smtClean="0"/>
              <a:t>22</a:t>
            </a:fld>
            <a:endParaRPr lang="en-US"/>
          </a:p>
        </p:txBody>
      </p:sp>
    </p:spTree>
    <p:extLst>
      <p:ext uri="{BB962C8B-B14F-4D97-AF65-F5344CB8AC3E}">
        <p14:creationId xmlns:p14="http://schemas.microsoft.com/office/powerpoint/2010/main" val="2782015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experience of few European and American scientists, we have created a network, an organization, to stimulate and </a:t>
            </a:r>
            <a:r>
              <a:rPr lang="en-US" sz="1200" dirty="0">
                <a:latin typeface="Arial" panose="020B0604020202020204" pitchFamily="34" charset="0"/>
                <a:cs typeface="Arial" panose="020B0604020202020204" pitchFamily="34" charset="0"/>
              </a:rPr>
              <a:t>include more African talented physics students in the world scientific community. </a:t>
            </a:r>
          </a:p>
          <a:p>
            <a:r>
              <a:rPr lang="en-US" sz="1200" dirty="0">
                <a:latin typeface="Arial" panose="020B0604020202020204" pitchFamily="34" charset="0"/>
                <a:cs typeface="Arial" panose="020B0604020202020204" pitchFamily="34" charset="0"/>
              </a:rPr>
              <a:t>Our mission is </a:t>
            </a:r>
            <a:r>
              <a:rPr lang="sv-SE" sz="1200" kern="1200" dirty="0">
                <a:solidFill>
                  <a:schemeClr val="tx1"/>
                </a:solidFill>
                <a:effectLst/>
                <a:latin typeface="+mn-lt"/>
                <a:ea typeface="+mn-ea"/>
                <a:cs typeface="+mn-cs"/>
              </a:rPr>
              <a:t>to </a:t>
            </a:r>
            <a:r>
              <a:rPr lang="sv-SE" sz="1200" b="1" kern="1200" dirty="0" err="1">
                <a:solidFill>
                  <a:schemeClr val="tx1"/>
                </a:solidFill>
                <a:effectLst/>
                <a:latin typeface="+mn-lt"/>
                <a:ea typeface="+mn-ea"/>
                <a:cs typeface="+mn-cs"/>
              </a:rPr>
              <a:t>help</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increase</a:t>
            </a:r>
            <a:r>
              <a:rPr lang="sv-SE" sz="1200" b="1" kern="1200" dirty="0">
                <a:solidFill>
                  <a:schemeClr val="tx1"/>
                </a:solidFill>
                <a:effectLst/>
                <a:latin typeface="+mn-lt"/>
                <a:ea typeface="+mn-ea"/>
                <a:cs typeface="+mn-cs"/>
              </a:rPr>
              <a:t> the </a:t>
            </a:r>
            <a:r>
              <a:rPr lang="sv-SE" sz="1200" b="1" kern="1200" dirty="0" err="1">
                <a:solidFill>
                  <a:schemeClr val="tx1"/>
                </a:solidFill>
                <a:effectLst/>
                <a:latin typeface="+mn-lt"/>
                <a:ea typeface="+mn-ea"/>
                <a:cs typeface="+mn-cs"/>
              </a:rPr>
              <a:t>number</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of</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African</a:t>
            </a:r>
            <a:r>
              <a:rPr lang="sv-SE" sz="1200" b="1" kern="1200" dirty="0">
                <a:solidFill>
                  <a:schemeClr val="tx1"/>
                </a:solidFill>
                <a:effectLst/>
                <a:latin typeface="+mn-lt"/>
                <a:ea typeface="+mn-ea"/>
                <a:cs typeface="+mn-cs"/>
              </a:rPr>
              <a:t> students </a:t>
            </a:r>
            <a:r>
              <a:rPr lang="sv-SE" sz="1200" b="1" kern="1200" dirty="0" err="1">
                <a:solidFill>
                  <a:schemeClr val="tx1"/>
                </a:solidFill>
                <a:effectLst/>
                <a:latin typeface="+mn-lt"/>
                <a:ea typeface="+mn-ea"/>
                <a:cs typeface="+mn-cs"/>
              </a:rPr>
              <a:t>acquiring</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higher</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education</a:t>
            </a:r>
            <a:r>
              <a:rPr lang="sv-SE" sz="1200" b="1" kern="1200" dirty="0">
                <a:solidFill>
                  <a:schemeClr val="tx1"/>
                </a:solidFill>
                <a:effectLst/>
                <a:latin typeface="+mn-lt"/>
                <a:ea typeface="+mn-ea"/>
                <a:cs typeface="+mn-cs"/>
              </a:rPr>
              <a:t>.</a:t>
            </a:r>
            <a:endParaRPr lang="en-US" sz="1200" b="1"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We have felt that American and European big science programs, have a lot to share in order to improve the world condition, hence science transcending boundaries…</a:t>
            </a:r>
          </a:p>
          <a:p>
            <a:r>
              <a:rPr lang="en-US" sz="1200" dirty="0">
                <a:latin typeface="Arial" panose="020B0604020202020204" pitchFamily="34" charset="0"/>
                <a:cs typeface="Arial" panose="020B0604020202020204" pitchFamily="34" charset="0"/>
              </a:rPr>
              <a:t>“Everything “ pass by knowledge, and education is the pillar of well-being, and a peaceful world. Our goal was also to contribute to limiting the brain drain, by </a:t>
            </a:r>
            <a:r>
              <a:rPr lang="en-US" sz="1200" b="1" dirty="0">
                <a:latin typeface="Arial" panose="020B0604020202020204" pitchFamily="34" charset="0"/>
                <a:cs typeface="Arial" panose="020B0604020202020204" pitchFamily="34" charset="0"/>
              </a:rPr>
              <a:t>increasing capacity within African universities </a:t>
            </a:r>
            <a:r>
              <a:rPr lang="en-US" sz="1200" dirty="0">
                <a:latin typeface="Arial" panose="020B0604020202020204" pitchFamily="34" charset="0"/>
                <a:cs typeface="Arial" panose="020B0604020202020204" pitchFamily="34" charset="0"/>
              </a:rPr>
              <a:t>and </a:t>
            </a:r>
            <a:r>
              <a:rPr lang="en-US" sz="1200" b="1" dirty="0">
                <a:latin typeface="Arial" panose="020B0604020202020204" pitchFamily="34" charset="0"/>
                <a:cs typeface="Arial" panose="020B0604020202020204" pitchFamily="34" charset="0"/>
              </a:rPr>
              <a:t>promote spin-off for large scale activities </a:t>
            </a:r>
            <a:r>
              <a:rPr lang="en-US" sz="1200" dirty="0">
                <a:latin typeface="Arial" panose="020B0604020202020204" pitchFamily="34" charset="0"/>
                <a:cs typeface="Arial" panose="020B0604020202020204" pitchFamily="34" charset="0"/>
              </a:rPr>
              <a:t>IN Africa (see SKA, </a:t>
            </a:r>
            <a:r>
              <a:rPr lang="en-US" sz="1200" dirty="0" err="1">
                <a:latin typeface="Arial" panose="020B0604020202020204" pitchFamily="34" charset="0"/>
                <a:cs typeface="Arial" panose="020B0604020202020204" pitchFamily="34" charset="0"/>
              </a:rPr>
              <a:t>Af</a:t>
            </a:r>
            <a:r>
              <a:rPr lang="en-US" sz="1200" dirty="0">
                <a:latin typeface="Arial" panose="020B0604020202020204" pitchFamily="34" charset="0"/>
                <a:cs typeface="Arial" panose="020B0604020202020204" pitchFamily="34" charset="0"/>
              </a:rPr>
              <a:t> LS)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r>
              <a:rPr lang="sv-SE" sz="1200" kern="1200" dirty="0" err="1">
                <a:solidFill>
                  <a:schemeClr val="tx1"/>
                </a:solidFill>
                <a:effectLst/>
                <a:latin typeface="+mn-lt"/>
                <a:ea typeface="+mn-ea"/>
                <a:cs typeface="+mn-cs"/>
              </a:rPr>
              <a:t>This</a:t>
            </a:r>
            <a:r>
              <a:rPr lang="sv-SE" sz="1200" kern="1200" dirty="0">
                <a:solidFill>
                  <a:schemeClr val="tx1"/>
                </a:solidFill>
                <a:effectLst/>
                <a:latin typeface="+mn-lt"/>
                <a:ea typeface="+mn-ea"/>
                <a:cs typeface="+mn-cs"/>
              </a:rPr>
              <a:t> is </a:t>
            </a:r>
            <a:r>
              <a:rPr lang="sv-SE" sz="1200" kern="1200" dirty="0" err="1">
                <a:solidFill>
                  <a:schemeClr val="tx1"/>
                </a:solidFill>
                <a:effectLst/>
                <a:latin typeface="+mn-lt"/>
                <a:ea typeface="+mn-ea"/>
                <a:cs typeface="+mn-cs"/>
              </a:rPr>
              <a:t>achieved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through</a:t>
            </a:r>
            <a:r>
              <a:rPr lang="sv-SE" sz="1200" kern="1200" dirty="0">
                <a:solidFill>
                  <a:schemeClr val="tx1"/>
                </a:solidFill>
                <a:effectLst/>
                <a:latin typeface="+mn-lt"/>
                <a:ea typeface="+mn-ea"/>
                <a:cs typeface="+mn-cs"/>
              </a:rPr>
              <a:t> an </a:t>
            </a:r>
            <a:r>
              <a:rPr lang="sv-SE" sz="1200" u="sng" kern="1200" dirty="0" err="1">
                <a:solidFill>
                  <a:schemeClr val="tx1"/>
                </a:solidFill>
                <a:effectLst/>
                <a:latin typeface="+mn-lt"/>
                <a:ea typeface="+mn-ea"/>
                <a:cs typeface="+mn-cs"/>
              </a:rPr>
              <a:t>outreach</a:t>
            </a:r>
            <a:r>
              <a:rPr lang="sv-SE" sz="1200" u="sng" kern="1200" dirty="0">
                <a:solidFill>
                  <a:schemeClr val="tx1"/>
                </a:solidFill>
                <a:effectLst/>
                <a:latin typeface="+mn-lt"/>
                <a:ea typeface="+mn-ea"/>
                <a:cs typeface="+mn-cs"/>
              </a:rPr>
              <a:t> </a:t>
            </a:r>
            <a:r>
              <a:rPr lang="sv-SE" sz="1200" u="sng" kern="1200" dirty="0" err="1">
                <a:solidFill>
                  <a:schemeClr val="tx1"/>
                </a:solidFill>
                <a:effectLst/>
                <a:latin typeface="+mn-lt"/>
                <a:ea typeface="+mn-ea"/>
                <a:cs typeface="+mn-cs"/>
              </a:rPr>
              <a:t>effort</a:t>
            </a:r>
            <a:r>
              <a:rPr lang="sv-SE" sz="1200" u="sng" kern="1200" dirty="0">
                <a:solidFill>
                  <a:schemeClr val="tx1"/>
                </a:solidFill>
                <a:effectLst/>
                <a:latin typeface="+mn-lt"/>
                <a:ea typeface="+mn-ea"/>
                <a:cs typeface="+mn-cs"/>
              </a:rPr>
              <a:t>, an </a:t>
            </a:r>
            <a:r>
              <a:rPr lang="sv-SE" sz="1200" u="sng" kern="1200" dirty="0" err="1">
                <a:solidFill>
                  <a:schemeClr val="tx1"/>
                </a:solidFill>
                <a:effectLst/>
                <a:latin typeface="+mn-lt"/>
                <a:ea typeface="+mn-ea"/>
                <a:cs typeface="+mn-cs"/>
              </a:rPr>
              <a:t>increased</a:t>
            </a:r>
            <a:r>
              <a:rPr lang="sv-SE" sz="1200" u="sng" kern="1200" dirty="0">
                <a:solidFill>
                  <a:schemeClr val="tx1"/>
                </a:solidFill>
                <a:effectLst/>
                <a:latin typeface="+mn-lt"/>
                <a:ea typeface="+mn-ea"/>
                <a:cs typeface="+mn-cs"/>
              </a:rPr>
              <a:t> </a:t>
            </a:r>
            <a:r>
              <a:rPr lang="sv-SE" sz="1200" u="sng" kern="1200" dirty="0" err="1">
                <a:solidFill>
                  <a:schemeClr val="tx1"/>
                </a:solidFill>
                <a:effectLst/>
                <a:latin typeface="+mn-lt"/>
                <a:ea typeface="+mn-ea"/>
                <a:cs typeface="+mn-cs"/>
              </a:rPr>
              <a:t>awareness</a:t>
            </a:r>
            <a:r>
              <a:rPr lang="sv-SE" sz="1200" u="sng" kern="1200" dirty="0">
                <a:solidFill>
                  <a:schemeClr val="tx1"/>
                </a:solidFill>
                <a:effectLst/>
                <a:latin typeface="+mn-lt"/>
                <a:ea typeface="+mn-ea"/>
                <a:cs typeface="+mn-cs"/>
              </a:rPr>
              <a:t> </a:t>
            </a:r>
            <a:r>
              <a:rPr lang="sv-SE" sz="1200" u="sng" kern="1200" dirty="0" err="1">
                <a:solidFill>
                  <a:schemeClr val="tx1"/>
                </a:solidFill>
                <a:effectLst/>
                <a:latin typeface="+mn-lt"/>
                <a:ea typeface="+mn-ea"/>
                <a:cs typeface="+mn-cs"/>
              </a:rPr>
              <a:t>of</a:t>
            </a:r>
            <a:r>
              <a:rPr lang="sv-SE" sz="1200" u="sng" kern="1200" dirty="0">
                <a:solidFill>
                  <a:schemeClr val="tx1"/>
                </a:solidFill>
                <a:effectLst/>
                <a:latin typeface="+mn-lt"/>
                <a:ea typeface="+mn-ea"/>
                <a:cs typeface="+mn-cs"/>
              </a:rPr>
              <a:t> the potential </a:t>
            </a:r>
            <a:r>
              <a:rPr lang="sv-SE" sz="1200" u="sng" kern="1200" dirty="0" err="1">
                <a:solidFill>
                  <a:schemeClr val="tx1"/>
                </a:solidFill>
                <a:effectLst/>
                <a:latin typeface="+mn-lt"/>
                <a:ea typeface="+mn-ea"/>
                <a:cs typeface="+mn-cs"/>
              </a:rPr>
              <a:t>of</a:t>
            </a:r>
            <a:r>
              <a:rPr lang="sv-SE" sz="1200" u="sng" kern="1200" dirty="0">
                <a:solidFill>
                  <a:schemeClr val="tx1"/>
                </a:solidFill>
                <a:effectLst/>
                <a:latin typeface="+mn-lt"/>
                <a:ea typeface="+mn-ea"/>
                <a:cs typeface="+mn-cs"/>
              </a:rPr>
              <a:t> </a:t>
            </a:r>
            <a:r>
              <a:rPr lang="sv-SE" sz="1200" u="sng" kern="1200" dirty="0" err="1">
                <a:solidFill>
                  <a:schemeClr val="tx1"/>
                </a:solidFill>
                <a:effectLst/>
                <a:latin typeface="+mn-lt"/>
                <a:ea typeface="+mn-ea"/>
                <a:cs typeface="+mn-cs"/>
              </a:rPr>
              <a:t>high</a:t>
            </a:r>
            <a:r>
              <a:rPr lang="sv-SE" sz="1200" u="sng" kern="1200" dirty="0">
                <a:solidFill>
                  <a:schemeClr val="tx1"/>
                </a:solidFill>
                <a:effectLst/>
                <a:latin typeface="+mn-lt"/>
                <a:ea typeface="+mn-ea"/>
                <a:cs typeface="+mn-cs"/>
              </a:rPr>
              <a:t> </a:t>
            </a:r>
            <a:r>
              <a:rPr lang="sv-SE" sz="1200" u="sng" kern="1200" dirty="0" err="1">
                <a:solidFill>
                  <a:schemeClr val="tx1"/>
                </a:solidFill>
                <a:effectLst/>
                <a:latin typeface="+mn-lt"/>
                <a:ea typeface="+mn-ea"/>
                <a:cs typeface="+mn-cs"/>
              </a:rPr>
              <a:t>quality</a:t>
            </a:r>
            <a:r>
              <a:rPr lang="sv-SE" sz="1200" u="sng" kern="1200" dirty="0">
                <a:solidFill>
                  <a:schemeClr val="tx1"/>
                </a:solidFill>
                <a:effectLst/>
                <a:latin typeface="+mn-lt"/>
                <a:ea typeface="+mn-ea"/>
                <a:cs typeface="+mn-cs"/>
              </a:rPr>
              <a:t> </a:t>
            </a:r>
            <a:r>
              <a:rPr lang="sv-SE" sz="1200" u="sng" kern="1200" dirty="0" err="1">
                <a:solidFill>
                  <a:schemeClr val="tx1"/>
                </a:solidFill>
                <a:effectLst/>
                <a:latin typeface="+mn-lt"/>
                <a:ea typeface="+mn-ea"/>
                <a:cs typeface="+mn-cs"/>
              </a:rPr>
              <a:t>training</a:t>
            </a:r>
            <a:r>
              <a:rPr lang="sv-SE" sz="1200" u="sng" kern="1200" dirty="0">
                <a:solidFill>
                  <a:schemeClr val="tx1"/>
                </a:solidFill>
                <a:effectLst/>
                <a:latin typeface="+mn-lt"/>
                <a:ea typeface="+mn-ea"/>
                <a:cs typeface="+mn-cs"/>
              </a:rPr>
              <a:t> </a:t>
            </a:r>
            <a:r>
              <a:rPr lang="sv-SE" sz="1200" u="sng" kern="1200" dirty="0" err="1">
                <a:solidFill>
                  <a:schemeClr val="tx1"/>
                </a:solidFill>
                <a:effectLst/>
                <a:latin typeface="+mn-lt"/>
                <a:ea typeface="+mn-ea"/>
                <a:cs typeface="+mn-cs"/>
              </a:rPr>
              <a:t>offered</a:t>
            </a:r>
            <a:r>
              <a:rPr lang="sv-SE" sz="1200" u="sng"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by </a:t>
            </a:r>
            <a:r>
              <a:rPr lang="sv-SE" sz="1200" kern="1200" dirty="0" err="1">
                <a:solidFill>
                  <a:schemeClr val="tx1"/>
                </a:solidFill>
                <a:effectLst/>
                <a:latin typeface="+mn-lt"/>
                <a:ea typeface="+mn-ea"/>
                <a:cs typeface="+mn-cs"/>
              </a:rPr>
              <a:t>large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scale</a:t>
            </a:r>
            <a:r>
              <a:rPr lang="sv-SE" sz="1200" kern="1200" dirty="0">
                <a:solidFill>
                  <a:schemeClr val="tx1"/>
                </a:solidFill>
                <a:effectLst/>
                <a:latin typeface="+mn-lt"/>
                <a:ea typeface="+mn-ea"/>
                <a:cs typeface="+mn-cs"/>
              </a:rPr>
              <a:t> experiments in </a:t>
            </a:r>
            <a:r>
              <a:rPr lang="sv-SE" sz="1200" kern="1200" dirty="0" err="1">
                <a:solidFill>
                  <a:schemeClr val="tx1"/>
                </a:solidFill>
                <a:effectLst/>
                <a:latin typeface="+mn-lt"/>
                <a:ea typeface="+mn-ea"/>
                <a:cs typeface="+mn-cs"/>
              </a:rPr>
              <a:t>context</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various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scientic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disciplines</a:t>
            </a:r>
            <a:r>
              <a:rPr lang="sv-SE" sz="1200" kern="1200" dirty="0">
                <a:solidFill>
                  <a:schemeClr val="tx1"/>
                </a:solidFill>
                <a:effectLst/>
                <a:latin typeface="+mn-lt"/>
                <a:ea typeface="+mn-ea"/>
                <a:cs typeface="+mn-cs"/>
              </a:rPr>
              <a:t>, and a system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networking</a:t>
            </a:r>
            <a:r>
              <a:rPr lang="sv-SE" sz="1200" kern="1200" dirty="0">
                <a:solidFill>
                  <a:schemeClr val="tx1"/>
                </a:solidFill>
                <a:effectLst/>
                <a:latin typeface="+mn-lt"/>
                <a:ea typeface="+mn-ea"/>
                <a:cs typeface="+mn-cs"/>
              </a:rPr>
              <a:t> on the international </a:t>
            </a:r>
            <a:r>
              <a:rPr lang="sv-SE" sz="1200" kern="1200" dirty="0" err="1">
                <a:solidFill>
                  <a:schemeClr val="tx1"/>
                </a:solidFill>
                <a:effectLst/>
                <a:latin typeface="+mn-lt"/>
                <a:ea typeface="+mn-ea"/>
                <a:cs typeface="+mn-cs"/>
              </a:rPr>
              <a:t>scale</a:t>
            </a:r>
            <a:r>
              <a:rPr lang="sv-SE" sz="1200" kern="1200" dirty="0">
                <a:solidFill>
                  <a:schemeClr val="tx1"/>
                </a:solidFill>
                <a:effectLst/>
                <a:latin typeface="+mn-lt"/>
                <a:ea typeface="+mn-ea"/>
                <a:cs typeface="+mn-cs"/>
              </a:rPr>
              <a:t>. </a:t>
            </a:r>
          </a:p>
          <a:p>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is a strong </a:t>
            </a:r>
            <a:r>
              <a:rPr lang="sv-SE" sz="1200" kern="1200" dirty="0" err="1">
                <a:solidFill>
                  <a:schemeClr val="tx1"/>
                </a:solidFill>
                <a:effectLst/>
                <a:latin typeface="+mn-lt"/>
                <a:ea typeface="+mn-ea"/>
                <a:cs typeface="+mn-cs"/>
              </a:rPr>
              <a:t>alignment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between</a:t>
            </a:r>
            <a:r>
              <a:rPr lang="sv-SE" sz="1200" kern="1200" dirty="0">
                <a:solidFill>
                  <a:schemeClr val="tx1"/>
                </a:solidFill>
                <a:effectLst/>
                <a:latin typeface="+mn-lt"/>
                <a:ea typeface="+mn-ea"/>
                <a:cs typeface="+mn-cs"/>
              </a:rPr>
              <a:t> the mission and the vision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African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governments</a:t>
            </a:r>
            <a:r>
              <a:rPr lang="sv-SE" sz="1200" kern="1200" dirty="0">
                <a:solidFill>
                  <a:schemeClr val="tx1"/>
                </a:solidFill>
                <a:effectLst/>
                <a:latin typeface="+mn-lt"/>
                <a:ea typeface="+mn-ea"/>
                <a:cs typeface="+mn-cs"/>
              </a:rPr>
              <a:t> and policy </a:t>
            </a:r>
            <a:r>
              <a:rPr lang="sv-SE" sz="1200" kern="1200" dirty="0" err="1">
                <a:solidFill>
                  <a:schemeClr val="tx1"/>
                </a:solidFill>
                <a:effectLst/>
                <a:latin typeface="+mn-lt"/>
                <a:ea typeface="+mn-ea"/>
                <a:cs typeface="+mn-cs"/>
              </a:rPr>
              <a:t>makers</a:t>
            </a:r>
            <a:r>
              <a:rPr lang="sv-SE" sz="1200" kern="1200" dirty="0">
                <a:solidFill>
                  <a:schemeClr val="tx1"/>
                </a:solidFill>
                <a:effectLst/>
                <a:latin typeface="+mn-lt"/>
                <a:ea typeface="+mn-ea"/>
                <a:cs typeface="+mn-cs"/>
              </a:rPr>
              <a:t> on </a:t>
            </a:r>
            <a:r>
              <a:rPr lang="sv-SE" sz="1200" kern="1200" dirty="0" err="1">
                <a:solidFill>
                  <a:schemeClr val="tx1"/>
                </a:solidFill>
                <a:effectLst/>
                <a:latin typeface="+mn-lt"/>
                <a:ea typeface="+mn-ea"/>
                <a:cs typeface="+mn-cs"/>
              </a:rPr>
              <a:t>education</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capacity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building</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their</a:t>
            </a:r>
            <a:r>
              <a:rPr lang="sv-SE" sz="1200" kern="1200" dirty="0">
                <a:solidFill>
                  <a:schemeClr val="tx1"/>
                </a:solidFill>
                <a:effectLst/>
                <a:latin typeface="+mn-lt"/>
                <a:ea typeface="+mn-ea"/>
                <a:cs typeface="+mn-cs"/>
              </a:rPr>
              <a:t> programs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goals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ASP.</a:t>
            </a:r>
          </a:p>
          <a:p>
            <a:endParaRPr lang="en-US" dirty="0"/>
          </a:p>
        </p:txBody>
      </p:sp>
      <p:sp>
        <p:nvSpPr>
          <p:cNvPr id="4" name="Slide Number Placeholder 3"/>
          <p:cNvSpPr>
            <a:spLocks noGrp="1"/>
          </p:cNvSpPr>
          <p:nvPr>
            <p:ph type="sldNum" sz="quarter" idx="5"/>
          </p:nvPr>
        </p:nvSpPr>
        <p:spPr/>
        <p:txBody>
          <a:bodyPr/>
          <a:lstStyle/>
          <a:p>
            <a:fld id="{8D6424F5-CCA5-0B46-9949-151F0847CC35}" type="slidenum">
              <a:rPr lang="en-US" smtClean="0"/>
              <a:t>3</a:t>
            </a:fld>
            <a:endParaRPr lang="en-US"/>
          </a:p>
        </p:txBody>
      </p:sp>
    </p:spTree>
    <p:extLst>
      <p:ext uri="{BB962C8B-B14F-4D97-AF65-F5344CB8AC3E}">
        <p14:creationId xmlns:p14="http://schemas.microsoft.com/office/powerpoint/2010/main" val="145006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magic ingredients </a:t>
            </a:r>
            <a:r>
              <a:rPr lang="en-US" b="1" dirty="0"/>
              <a:t>beyond</a:t>
            </a:r>
            <a:r>
              <a:rPr lang="en-US" dirty="0"/>
              <a:t> </a:t>
            </a:r>
            <a:r>
              <a:rPr lang="en-US" b="1" dirty="0"/>
              <a:t>ideals</a:t>
            </a:r>
            <a:r>
              <a:rPr lang="en-US" dirty="0"/>
              <a:t> definition??</a:t>
            </a:r>
          </a:p>
          <a:p>
            <a:endParaRPr lang="en-US" dirty="0"/>
          </a:p>
          <a:p>
            <a:r>
              <a:rPr lang="en-US" dirty="0"/>
              <a:t>The right People + Financial supports, and dedication </a:t>
            </a:r>
            <a:r>
              <a:rPr lang="en-US" baseline="0" dirty="0"/>
              <a:t>in order to build-up an organization that “worth fighting for..”</a:t>
            </a:r>
          </a:p>
          <a:p>
            <a:endParaRPr lang="en-US" baseline="0" dirty="0"/>
          </a:p>
          <a:p>
            <a:r>
              <a:rPr lang="en-US" b="1" baseline="0" dirty="0"/>
              <a:t>From the concept in 2001, to the realization of the first school in 2010</a:t>
            </a:r>
            <a:r>
              <a:rPr lang="en-US" baseline="0" dirty="0"/>
              <a:t>, the road has been long, and filled with challenges (for scientists that we are…). This became possible with the financial and logistics support of CNRS, ICTP, CERN </a:t>
            </a:r>
            <a:r>
              <a:rPr lang="en-US" b="1" baseline="0" dirty="0"/>
              <a:t>and </a:t>
            </a:r>
            <a:r>
              <a:rPr lang="en-US" b="1" baseline="0" dirty="0" err="1"/>
              <a:t>Fermilab</a:t>
            </a:r>
            <a:r>
              <a:rPr lang="en-US" b="1" baseline="0" dirty="0"/>
              <a:t> (or US HEP laboratories?).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strike="sngStrike"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039DA632-AC5A-49A6-81B4-9A8647CA04A3}" type="slidenum">
              <a:rPr lang="en-US" smtClean="0"/>
              <a:pPr/>
              <a:t>4</a:t>
            </a:fld>
            <a:endParaRPr lang="en-US"/>
          </a:p>
        </p:txBody>
      </p:sp>
    </p:spTree>
    <p:extLst>
      <p:ext uri="{BB962C8B-B14F-4D97-AF65-F5344CB8AC3E}">
        <p14:creationId xmlns:p14="http://schemas.microsoft.com/office/powerpoint/2010/main" val="3419295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Unfortunately, in our conjuncture</a:t>
            </a:r>
            <a:r>
              <a:rPr lang="en-US" b="1" dirty="0"/>
              <a:t>, Nothing can be done without financial support..</a:t>
            </a:r>
          </a:p>
          <a:p>
            <a:endParaRPr lang="en-US" b="1" dirty="0"/>
          </a:p>
          <a:p>
            <a:r>
              <a:rPr lang="en-US" dirty="0"/>
              <a:t>The approximate budget is 160 </a:t>
            </a:r>
            <a:r>
              <a:rPr lang="en-US" dirty="0" err="1"/>
              <a:t>kE</a:t>
            </a:r>
            <a:r>
              <a:rPr lang="en-US" dirty="0"/>
              <a:t> per edition, shared between 15-20 different institutes, embassies and foundation across the world. </a:t>
            </a:r>
          </a:p>
          <a:p>
            <a:endParaRPr lang="en-US" dirty="0"/>
          </a:p>
          <a:p>
            <a:r>
              <a:rPr lang="en-US" dirty="0"/>
              <a:t>Beyond its financial support, ICTP support the logistics necessary for events preparation </a:t>
            </a:r>
            <a:r>
              <a:rPr lang="en-US" b="1" dirty="0"/>
              <a:t>(CERN too).</a:t>
            </a:r>
          </a:p>
          <a:p>
            <a:r>
              <a:rPr lang="en-US" dirty="0"/>
              <a:t>Host country shall guarantee significant In-Kind support e.g. accommodation, catering.</a:t>
            </a:r>
          </a:p>
          <a:p>
            <a:r>
              <a:rPr lang="en-US" dirty="0"/>
              <a:t>Lecturers are paying for their fee.</a:t>
            </a:r>
          </a:p>
          <a:p>
            <a:r>
              <a:rPr lang="en-US" dirty="0"/>
              <a:t>The example of the ASP2018 sponsors are shown. Sponsors will vary largely between editions.</a:t>
            </a:r>
          </a:p>
          <a:p>
            <a:endParaRPr lang="en-US" dirty="0"/>
          </a:p>
          <a:p>
            <a:r>
              <a:rPr lang="en-US" dirty="0"/>
              <a:t>The supporting institutes since the first edition are ICTP and CERN, BNL, </a:t>
            </a:r>
            <a:r>
              <a:rPr lang="en-US" dirty="0" err="1"/>
              <a:t>Fermilab</a:t>
            </a:r>
            <a:r>
              <a:rPr lang="en-US" dirty="0"/>
              <a:t>, J-Lab, IUPAP,  PSI then joined INFN, DESY, EPS, the </a:t>
            </a:r>
            <a:r>
              <a:rPr lang="en-US" dirty="0" err="1"/>
              <a:t>Shui</a:t>
            </a:r>
            <a:r>
              <a:rPr lang="en-US" dirty="0"/>
              <a:t>-Chin Lee foundation for basic science , Theorem Holdings Corporation, Metatron Global SA; </a:t>
            </a:r>
          </a:p>
          <a:p>
            <a:r>
              <a:rPr lang="en-US" dirty="0"/>
              <a:t> African contribution represents about 50 % of the income, with a continuous support from SA NRF and DST</a:t>
            </a:r>
          </a:p>
          <a:p>
            <a:endParaRPr lang="en-US" dirty="0"/>
          </a:p>
          <a:p>
            <a:r>
              <a:rPr lang="en-US" dirty="0"/>
              <a:t>The IOC is coordinating the whole process by writing proposal for fund raising, deciding on the whole program.</a:t>
            </a:r>
          </a:p>
          <a:p>
            <a:endParaRPr lang="en-US" dirty="0"/>
          </a:p>
          <a:p>
            <a:endParaRPr lang="en-US" dirty="0"/>
          </a:p>
        </p:txBody>
      </p:sp>
      <p:sp>
        <p:nvSpPr>
          <p:cNvPr id="4" name="Slide Number Placeholder 3"/>
          <p:cNvSpPr>
            <a:spLocks noGrp="1"/>
          </p:cNvSpPr>
          <p:nvPr>
            <p:ph type="sldNum" sz="quarter" idx="5"/>
          </p:nvPr>
        </p:nvSpPr>
        <p:spPr/>
        <p:txBody>
          <a:bodyPr/>
          <a:lstStyle/>
          <a:p>
            <a:fld id="{8D6424F5-CCA5-0B46-9949-151F0847CC35}" type="slidenum">
              <a:rPr lang="en-US" smtClean="0"/>
              <a:t>5</a:t>
            </a:fld>
            <a:endParaRPr lang="en-US"/>
          </a:p>
        </p:txBody>
      </p:sp>
    </p:spTree>
    <p:extLst>
      <p:ext uri="{BB962C8B-B14F-4D97-AF65-F5344CB8AC3E}">
        <p14:creationId xmlns:p14="http://schemas.microsoft.com/office/powerpoint/2010/main" val="56065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we organized ?</a:t>
            </a:r>
          </a:p>
          <a:p>
            <a:endParaRPr lang="en-US" dirty="0"/>
          </a:p>
          <a:p>
            <a:r>
              <a:rPr lang="en-US" dirty="0"/>
              <a:t>The core of the organization is the IOC, responsible for the fund raising, the students selection (with help of the IL panel), etc..</a:t>
            </a:r>
          </a:p>
          <a:p>
            <a:r>
              <a:rPr lang="en-US" dirty="0"/>
              <a:t>LOC support for infrastructure and local logistics, Computing hands-on: Monte Carlo, ROOT, GEANT4 exercises, etc..</a:t>
            </a:r>
          </a:p>
          <a:p>
            <a:r>
              <a:rPr lang="en-US" dirty="0"/>
              <a:t>IAC, composed of the funding agency representation </a:t>
            </a:r>
          </a:p>
          <a:p>
            <a:r>
              <a:rPr lang="en-US" dirty="0"/>
              <a:t>The different lecturers are gathered in a panel and help defining the scientific program and selecting the students and following-up with them.</a:t>
            </a:r>
          </a:p>
          <a:p>
            <a:endParaRPr lang="en-US" dirty="0"/>
          </a:p>
          <a:p>
            <a:r>
              <a:rPr lang="en-US" dirty="0"/>
              <a:t>Before, during and after the events, the different committees and panels work together to track and improve the growing activities of the ASP.</a:t>
            </a:r>
          </a:p>
          <a:p>
            <a:endParaRPr lang="en-US" dirty="0"/>
          </a:p>
          <a:p>
            <a:r>
              <a:rPr lang="en-US" dirty="0"/>
              <a:t>Spin-off are important for our mission. </a:t>
            </a:r>
          </a:p>
          <a:p>
            <a:r>
              <a:rPr lang="en-US" dirty="0"/>
              <a:t>We want to promote the academic capacity in Africa and follow-up with our alumni students. A program mentor-mentee was created.</a:t>
            </a:r>
          </a:p>
          <a:p>
            <a:r>
              <a:rPr lang="en-US" dirty="0"/>
              <a:t>Also, we encourage the creation of innovative projects in Africa, like e.g. the </a:t>
            </a:r>
            <a:r>
              <a:rPr lang="en-US" dirty="0" err="1"/>
              <a:t>Af</a:t>
            </a:r>
            <a:r>
              <a:rPr lang="en-US" dirty="0"/>
              <a:t> LS.</a:t>
            </a:r>
          </a:p>
        </p:txBody>
      </p:sp>
      <p:sp>
        <p:nvSpPr>
          <p:cNvPr id="4" name="Slide Number Placeholder 3"/>
          <p:cNvSpPr>
            <a:spLocks noGrp="1"/>
          </p:cNvSpPr>
          <p:nvPr>
            <p:ph type="sldNum" sz="quarter" idx="5"/>
          </p:nvPr>
        </p:nvSpPr>
        <p:spPr/>
        <p:txBody>
          <a:bodyPr/>
          <a:lstStyle/>
          <a:p>
            <a:fld id="{8D6424F5-CCA5-0B46-9949-151F0847CC35}" type="slidenum">
              <a:rPr lang="en-US" smtClean="0"/>
              <a:t>6</a:t>
            </a:fld>
            <a:endParaRPr lang="en-US"/>
          </a:p>
        </p:txBody>
      </p:sp>
    </p:spTree>
    <p:extLst>
      <p:ext uri="{BB962C8B-B14F-4D97-AF65-F5344CB8AC3E}">
        <p14:creationId xmlns:p14="http://schemas.microsoft.com/office/powerpoint/2010/main" val="53758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topics are we covering ?</a:t>
            </a:r>
          </a:p>
          <a:p>
            <a:endParaRPr lang="en-US" dirty="0"/>
          </a:p>
          <a:p>
            <a:r>
              <a:rPr lang="en-US" dirty="0"/>
              <a:t>Beyond our core topics of interested, based on our own background (</a:t>
            </a:r>
            <a:r>
              <a:rPr lang="en-US" dirty="0" err="1"/>
              <a:t>th.</a:t>
            </a:r>
            <a:r>
              <a:rPr lang="en-US" dirty="0"/>
              <a:t> Exp. App), we have continuously adapted the program, to reflect the African students level and preferences. </a:t>
            </a:r>
            <a:r>
              <a:rPr lang="en-US" dirty="0" err="1"/>
              <a:t>E.g</a:t>
            </a:r>
            <a:r>
              <a:rPr lang="en-US" dirty="0"/>
              <a:t> we have added more computing hands-on Linux Boot Camp).</a:t>
            </a:r>
          </a:p>
          <a:p>
            <a:endParaRPr lang="en-US" dirty="0"/>
          </a:p>
          <a:p>
            <a:r>
              <a:rPr lang="en-US" dirty="0"/>
              <a:t>- Th: describe the standard Model and quantum field theory.</a:t>
            </a:r>
          </a:p>
          <a:p>
            <a:r>
              <a:rPr lang="en-US" dirty="0"/>
              <a:t>- </a:t>
            </a:r>
            <a:r>
              <a:rPr lang="en-US" dirty="0" err="1"/>
              <a:t>Exp</a:t>
            </a:r>
            <a:r>
              <a:rPr lang="en-US" dirty="0"/>
              <a:t>: deals with detectors , data analysis and statistical treatment </a:t>
            </a:r>
            <a:r>
              <a:rPr lang="sv-SE" sz="1200" kern="1200" dirty="0">
                <a:solidFill>
                  <a:schemeClr val="tx1"/>
                </a:solidFill>
                <a:effectLst/>
                <a:latin typeface="+mn-lt"/>
                <a:ea typeface="+mn-ea"/>
                <a:cs typeface="+mn-cs"/>
              </a:rPr>
              <a:t>to </a:t>
            </a:r>
            <a:r>
              <a:rPr lang="sv-SE" sz="1200" kern="1200" dirty="0" err="1">
                <a:solidFill>
                  <a:schemeClr val="tx1"/>
                </a:solidFill>
                <a:effectLst/>
                <a:latin typeface="+mn-lt"/>
                <a:ea typeface="+mn-ea"/>
                <a:cs typeface="+mn-cs"/>
              </a:rPr>
              <a:t>give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participants</a:t>
            </a:r>
            <a:r>
              <a:rPr lang="sv-SE" sz="1200" kern="1200" dirty="0">
                <a:solidFill>
                  <a:schemeClr val="tx1"/>
                </a:solidFill>
                <a:effectLst/>
                <a:latin typeface="+mn-lt"/>
                <a:ea typeface="+mn-ea"/>
                <a:cs typeface="+mn-cs"/>
              </a:rPr>
              <a:t> an </a:t>
            </a:r>
            <a:r>
              <a:rPr lang="sv-SE" sz="1200" kern="1200" dirty="0" err="1">
                <a:solidFill>
                  <a:schemeClr val="tx1"/>
                </a:solidFill>
                <a:effectLst/>
                <a:latin typeface="+mn-lt"/>
                <a:ea typeface="+mn-ea"/>
                <a:cs typeface="+mn-cs"/>
              </a:rPr>
              <a:t>introduction</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how</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raw</a:t>
            </a:r>
            <a:r>
              <a:rPr lang="sv-SE" sz="1200" kern="1200" dirty="0">
                <a:solidFill>
                  <a:schemeClr val="tx1"/>
                </a:solidFill>
                <a:effectLst/>
                <a:latin typeface="+mn-lt"/>
                <a:ea typeface="+mn-ea"/>
                <a:cs typeface="+mn-cs"/>
              </a:rPr>
              <a:t> data is </a:t>
            </a:r>
            <a:r>
              <a:rPr lang="sv-SE" sz="1200" kern="1200" dirty="0" err="1">
                <a:solidFill>
                  <a:schemeClr val="tx1"/>
                </a:solidFill>
                <a:effectLst/>
                <a:latin typeface="+mn-lt"/>
                <a:ea typeface="+mn-ea"/>
                <a:cs typeface="+mn-cs"/>
              </a:rPr>
              <a:t>transformed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into</a:t>
            </a:r>
            <a:r>
              <a:rPr lang="sv-SE" sz="1200" kern="1200" dirty="0">
                <a:solidFill>
                  <a:schemeClr val="tx1"/>
                </a:solidFill>
                <a:effectLst/>
                <a:latin typeface="+mn-lt"/>
                <a:ea typeface="+mn-ea"/>
                <a:cs typeface="+mn-cs"/>
              </a:rPr>
              <a:t> final </a:t>
            </a:r>
            <a:r>
              <a:rPr lang="sv-SE" sz="1200" kern="1200" dirty="0" err="1">
                <a:solidFill>
                  <a:schemeClr val="tx1"/>
                </a:solidFill>
                <a:effectLst/>
                <a:latin typeface="+mn-lt"/>
                <a:ea typeface="+mn-ea"/>
                <a:cs typeface="+mn-cs"/>
              </a:rPr>
              <a:t>measurements</a:t>
            </a:r>
            <a:endParaRPr lang="sv-SE" sz="1200" kern="1200" dirty="0">
              <a:solidFill>
                <a:schemeClr val="tx1"/>
              </a:solidFill>
              <a:effectLst/>
              <a:latin typeface="+mn-lt"/>
              <a:ea typeface="+mn-ea"/>
              <a:cs typeface="+mn-cs"/>
            </a:endParaRPr>
          </a:p>
          <a:p>
            <a:r>
              <a:rPr lang="en-US" dirty="0"/>
              <a:t>- </a:t>
            </a:r>
            <a:r>
              <a:rPr lang="en-US" dirty="0" err="1"/>
              <a:t>Appl</a:t>
            </a:r>
            <a:r>
              <a:rPr lang="en-US" dirty="0"/>
              <a:t>: </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scientific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disciplines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basics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particle</a:t>
            </a:r>
            <a:r>
              <a:rPr lang="sv-SE" sz="1200" kern="1200" dirty="0">
                <a:solidFill>
                  <a:schemeClr val="tx1"/>
                </a:solidFill>
                <a:effectLst/>
                <a:latin typeface="+mn-lt"/>
                <a:ea typeface="+mn-ea"/>
                <a:cs typeface="+mn-cs"/>
              </a:rPr>
              <a:t> accelerator </a:t>
            </a:r>
            <a:r>
              <a:rPr lang="sv-SE" sz="1200" kern="1200" dirty="0" err="1">
                <a:solidFill>
                  <a:schemeClr val="tx1"/>
                </a:solidFill>
                <a:effectLst/>
                <a:latin typeface="+mn-lt"/>
                <a:ea typeface="+mn-ea"/>
                <a:cs typeface="+mn-cs"/>
              </a:rPr>
              <a:t>technology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applied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physics</a:t>
            </a:r>
            <a:r>
              <a:rPr lang="sv-SE" sz="1200" kern="1200" dirty="0">
                <a:solidFill>
                  <a:schemeClr val="tx1"/>
                </a:solidFill>
                <a:effectLst/>
                <a:latin typeface="+mn-lt"/>
                <a:ea typeface="+mn-ea"/>
                <a:cs typeface="+mn-cs"/>
              </a:rPr>
              <a:t> , </a:t>
            </a:r>
            <a:r>
              <a:rPr lang="sv-SE" sz="1200" kern="1200" dirty="0" err="1">
                <a:solidFill>
                  <a:schemeClr val="tx1"/>
                </a:solidFill>
                <a:effectLst/>
                <a:latin typeface="+mn-lt"/>
                <a:ea typeface="+mn-ea"/>
                <a:cs typeface="+mn-cs"/>
              </a:rPr>
              <a:t>medical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physics</a:t>
            </a:r>
            <a:r>
              <a:rPr lang="sv-SE" sz="1200" kern="1200" dirty="0">
                <a:solidFill>
                  <a:schemeClr val="tx1"/>
                </a:solidFill>
                <a:effectLst/>
                <a:latin typeface="+mn-lt"/>
                <a:ea typeface="+mn-ea"/>
                <a:cs typeface="+mn-cs"/>
              </a:rPr>
              <a:t> and material science.</a:t>
            </a:r>
          </a:p>
          <a:p>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two-day</a:t>
            </a:r>
            <a:r>
              <a:rPr lang="sv-SE" sz="1200" kern="1200" dirty="0">
                <a:solidFill>
                  <a:schemeClr val="tx1"/>
                </a:solidFill>
                <a:effectLst/>
                <a:latin typeface="+mn-lt"/>
                <a:ea typeface="+mn-ea"/>
                <a:cs typeface="+mn-cs"/>
              </a:rPr>
              <a:t> sessions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dedicated</a:t>
            </a:r>
            <a:r>
              <a:rPr lang="sv-SE" sz="1200" kern="1200" dirty="0">
                <a:solidFill>
                  <a:schemeClr val="tx1"/>
                </a:solidFill>
                <a:effectLst/>
                <a:latin typeface="+mn-lt"/>
                <a:ea typeface="+mn-ea"/>
                <a:cs typeface="+mn-cs"/>
              </a:rPr>
              <a:t> to GRID </a:t>
            </a:r>
            <a:r>
              <a:rPr lang="sv-SE" sz="1200" kern="1200" dirty="0" err="1">
                <a:solidFill>
                  <a:schemeClr val="tx1"/>
                </a:solidFill>
                <a:effectLst/>
                <a:latin typeface="+mn-lt"/>
                <a:ea typeface="+mn-ea"/>
                <a:cs typeface="+mn-cs"/>
              </a:rPr>
              <a:t>computing</a:t>
            </a:r>
            <a:r>
              <a:rPr lang="sv-SE" sz="1200" kern="1200" dirty="0">
                <a:solidFill>
                  <a:schemeClr val="tx1"/>
                </a:solidFill>
                <a:effectLst/>
                <a:latin typeface="+mn-lt"/>
                <a:ea typeface="+mn-ea"/>
                <a:cs typeface="+mn-cs"/>
              </a:rPr>
              <a:t> session </a:t>
            </a:r>
            <a:r>
              <a:rPr lang="sv-SE" sz="1200" kern="1200" dirty="0" err="1">
                <a:solidFill>
                  <a:schemeClr val="tx1"/>
                </a:solidFill>
                <a:effectLst/>
                <a:latin typeface="+mn-lt"/>
                <a:ea typeface="+mn-ea"/>
                <a:cs typeface="+mn-cs"/>
              </a:rPr>
              <a:t>supported</a:t>
            </a:r>
            <a:r>
              <a:rPr lang="sv-SE" sz="1200" kern="1200" dirty="0">
                <a:solidFill>
                  <a:schemeClr val="tx1"/>
                </a:solidFill>
                <a:effectLst/>
                <a:latin typeface="+mn-lt"/>
                <a:ea typeface="+mn-ea"/>
                <a:cs typeface="+mn-cs"/>
              </a:rPr>
              <a:t> by the DOSAR </a:t>
            </a:r>
            <a:r>
              <a:rPr lang="sv-SE" sz="1200" kern="1200" dirty="0" err="1">
                <a:solidFill>
                  <a:schemeClr val="tx1"/>
                </a:solidFill>
                <a:effectLst/>
                <a:latin typeface="+mn-lt"/>
                <a:ea typeface="+mn-ea"/>
                <a:cs typeface="+mn-cs"/>
              </a:rPr>
              <a:t>Distributed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Organization</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Scientic</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Academic</a:t>
            </a:r>
            <a:r>
              <a:rPr lang="sv-SE" sz="1200" kern="1200" dirty="0">
                <a:solidFill>
                  <a:schemeClr val="tx1"/>
                </a:solidFill>
                <a:effectLst/>
                <a:latin typeface="+mn-lt"/>
                <a:ea typeface="+mn-ea"/>
                <a:cs typeface="+mn-cs"/>
              </a:rPr>
              <a:t> Research (DOSAR) and the </a:t>
            </a:r>
            <a:r>
              <a:rPr lang="sv-SE" sz="1200" kern="1200" dirty="0" err="1">
                <a:solidFill>
                  <a:schemeClr val="tx1"/>
                </a:solidFill>
                <a:effectLst/>
                <a:latin typeface="+mn-lt"/>
                <a:ea typeface="+mn-ea"/>
                <a:cs typeface="+mn-cs"/>
              </a:rPr>
              <a:t>Open</a:t>
            </a:r>
            <a:r>
              <a:rPr lang="sv-SE" sz="1200" kern="1200" dirty="0">
                <a:solidFill>
                  <a:schemeClr val="tx1"/>
                </a:solidFill>
                <a:effectLst/>
                <a:latin typeface="+mn-lt"/>
                <a:ea typeface="+mn-ea"/>
                <a:cs typeface="+mn-cs"/>
              </a:rPr>
              <a:t> Science Grid (OS-Grid). </a:t>
            </a:r>
          </a:p>
          <a:p>
            <a:endParaRPr lang="en-US" dirty="0"/>
          </a:p>
          <a:p>
            <a:r>
              <a:rPr lang="en-US" dirty="0"/>
              <a:t>Medical applications , nuclear physics and astrophysics are systematically topics of interest in Africa.</a:t>
            </a:r>
          </a:p>
          <a:p>
            <a:endParaRPr lang="en-US" dirty="0"/>
          </a:p>
          <a:p>
            <a:r>
              <a:rPr lang="en-US" dirty="0"/>
              <a:t>We systematically include local lecturers to cover their topics.</a:t>
            </a:r>
          </a:p>
          <a:p>
            <a:endParaRPr lang="en-US" dirty="0"/>
          </a:p>
          <a:p>
            <a:r>
              <a:rPr lang="en-US" dirty="0"/>
              <a:t>Depending on the host country, different categories can be enhanced. </a:t>
            </a:r>
          </a:p>
          <a:p>
            <a:endParaRPr lang="en-US" dirty="0"/>
          </a:p>
          <a:p>
            <a:r>
              <a:rPr lang="sv-SE" sz="1200" b="1" dirty="0" err="1"/>
              <a:t>Timetable</a:t>
            </a:r>
            <a:r>
              <a:rPr lang="sv-SE" sz="1200" b="1" dirty="0"/>
              <a:t> </a:t>
            </a:r>
            <a:r>
              <a:rPr lang="sv-SE" sz="1200" b="1" dirty="0" err="1"/>
              <a:t>of</a:t>
            </a:r>
            <a:r>
              <a:rPr lang="sv-SE" sz="1200" b="1" dirty="0"/>
              <a:t> </a:t>
            </a:r>
            <a:r>
              <a:rPr lang="sv-SE" sz="1200" b="1" dirty="0" err="1"/>
              <a:t>African</a:t>
            </a:r>
            <a:r>
              <a:rPr lang="sv-SE" sz="1200" b="1" dirty="0"/>
              <a:t> </a:t>
            </a:r>
            <a:r>
              <a:rPr lang="sv-SE" sz="1200" b="1" dirty="0" err="1"/>
              <a:t>School</a:t>
            </a:r>
            <a:r>
              <a:rPr lang="sv-SE" sz="1200" b="1" dirty="0"/>
              <a:t> </a:t>
            </a:r>
            <a:r>
              <a:rPr lang="sv-SE" sz="1200" b="1" dirty="0" err="1"/>
              <a:t>of</a:t>
            </a:r>
            <a:r>
              <a:rPr lang="sv-SE" sz="1200" b="1" dirty="0"/>
              <a:t> Fundamental </a:t>
            </a:r>
            <a:r>
              <a:rPr lang="sv-SE" sz="1200" b="1" dirty="0" err="1"/>
              <a:t>Physics</a:t>
            </a:r>
            <a:r>
              <a:rPr lang="sv-SE" sz="1200" b="1" dirty="0"/>
              <a:t> and </a:t>
            </a:r>
            <a:r>
              <a:rPr lang="sv-SE" sz="1200" b="1" dirty="0" err="1"/>
              <a:t>Applications</a:t>
            </a:r>
            <a:r>
              <a:rPr lang="sv-SE" sz="1200" b="1" dirty="0"/>
              <a:t>: </a:t>
            </a:r>
          </a:p>
          <a:p>
            <a:r>
              <a:rPr lang="sv-SE" sz="1200" b="1" dirty="0"/>
              <a:t>ASP2010: </a:t>
            </a:r>
            <a:r>
              <a:rPr lang="sv-SE" sz="1200" b="1" dirty="0">
                <a:hlinkClick r:id="rId3"/>
              </a:rPr>
              <a:t>https://indico.cern.ch/event/78565/timetable/?view=standard</a:t>
            </a:r>
            <a:endParaRPr lang="sv-SE" sz="1200" b="1" dirty="0"/>
          </a:p>
          <a:p>
            <a:r>
              <a:rPr lang="sv-SE" sz="1200" b="1" dirty="0"/>
              <a:t>ASP2012: </a:t>
            </a:r>
            <a:r>
              <a:rPr lang="sv-SE" sz="1200" b="1" dirty="0">
                <a:hlinkClick r:id="rId4"/>
              </a:rPr>
              <a:t>https://indico.cern.ch/event/145296/timetable/?view=standard</a:t>
            </a:r>
            <a:r>
              <a:rPr lang="sv-SE" sz="1200" b="1" dirty="0"/>
              <a:t> </a:t>
            </a:r>
          </a:p>
          <a:p>
            <a:r>
              <a:rPr lang="sv-SE" sz="1200" b="1" dirty="0"/>
              <a:t>ASP2014: </a:t>
            </a:r>
            <a:r>
              <a:rPr lang="sv-SE" sz="1200" b="1" dirty="0">
                <a:hlinkClick r:id="rId5"/>
              </a:rPr>
              <a:t>https://indico.cern.ch/event/276481/timetable/?view=standard</a:t>
            </a:r>
            <a:r>
              <a:rPr lang="sv-SE" sz="1200" b="1" dirty="0"/>
              <a:t> </a:t>
            </a:r>
          </a:p>
          <a:p>
            <a:r>
              <a:rPr lang="sv-SE" sz="1200" b="1" dirty="0"/>
              <a:t>ASP2016: </a:t>
            </a:r>
            <a:r>
              <a:rPr lang="sv-SE" sz="1200" b="1" dirty="0">
                <a:hlinkClick r:id="rId6"/>
              </a:rPr>
              <a:t>https://indico.cern.ch/event/528094/timetable/?view=standard</a:t>
            </a:r>
            <a:r>
              <a:rPr lang="sv-SE" sz="1200" b="1" dirty="0"/>
              <a:t> </a:t>
            </a:r>
          </a:p>
          <a:p>
            <a:r>
              <a:rPr lang="sv-SE" sz="1200" b="1" dirty="0"/>
              <a:t>ASP2018: </a:t>
            </a:r>
            <a:r>
              <a:rPr lang="sv-SE" sz="1200" b="1" dirty="0">
                <a:hlinkClick r:id="rId7"/>
              </a:rPr>
              <a:t>https://indico.cern.ch/event/656460/timetable/</a:t>
            </a:r>
            <a:r>
              <a:rPr lang="sv-SE" sz="1200" b="1" dirty="0">
                <a:hlinkClick r:id="rId6"/>
              </a:rPr>
              <a:t>?view=standard</a:t>
            </a:r>
            <a:r>
              <a:rPr lang="sv-SE" sz="1200" b="1" dirty="0"/>
              <a:t> </a:t>
            </a:r>
          </a:p>
          <a:p>
            <a:endParaRPr lang="en-US" dirty="0"/>
          </a:p>
        </p:txBody>
      </p:sp>
      <p:sp>
        <p:nvSpPr>
          <p:cNvPr id="4" name="Slide Number Placeholder 3"/>
          <p:cNvSpPr>
            <a:spLocks noGrp="1"/>
          </p:cNvSpPr>
          <p:nvPr>
            <p:ph type="sldNum" sz="quarter" idx="5"/>
          </p:nvPr>
        </p:nvSpPr>
        <p:spPr/>
        <p:txBody>
          <a:bodyPr/>
          <a:lstStyle/>
          <a:p>
            <a:fld id="{8D6424F5-CCA5-0B46-9949-151F0847CC35}" type="slidenum">
              <a:rPr lang="en-US" smtClean="0"/>
              <a:t>7</a:t>
            </a:fld>
            <a:endParaRPr lang="en-US"/>
          </a:p>
        </p:txBody>
      </p:sp>
    </p:spTree>
    <p:extLst>
      <p:ext uri="{BB962C8B-B14F-4D97-AF65-F5344CB8AC3E}">
        <p14:creationId xmlns:p14="http://schemas.microsoft.com/office/powerpoint/2010/main" val="327128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2010, the core of the program, includes the academic lectures and exercises for the students and the Forum and outreach activities to involve the regional policy makers.</a:t>
            </a:r>
          </a:p>
          <a:p>
            <a:endParaRPr lang="en-US" dirty="0"/>
          </a:p>
          <a:p>
            <a:r>
              <a:rPr lang="en-US" dirty="0"/>
              <a:t>To improve the events, we have </a:t>
            </a:r>
            <a:r>
              <a:rPr lang="en-US" b="1" dirty="0"/>
              <a:t>added more discussion sessions with the students (in French and English)</a:t>
            </a:r>
            <a:r>
              <a:rPr lang="en-US" dirty="0"/>
              <a:t> so that they can digest the lecture content.</a:t>
            </a:r>
          </a:p>
          <a:p>
            <a:endParaRPr lang="en-US" dirty="0"/>
          </a:p>
          <a:p>
            <a:r>
              <a:rPr lang="en-US" dirty="0"/>
              <a:t>Since 2016, we have expanded our program by preparing in parallel to the students courses, a </a:t>
            </a:r>
            <a:r>
              <a:rPr lang="en-US" b="1" dirty="0"/>
              <a:t>workshop for high-school teachers</a:t>
            </a:r>
            <a:r>
              <a:rPr lang="en-US" dirty="0"/>
              <a:t>.</a:t>
            </a:r>
          </a:p>
          <a:p>
            <a:endParaRPr lang="en-US" dirty="0"/>
          </a:p>
          <a:p>
            <a:r>
              <a:rPr lang="en-US" dirty="0"/>
              <a:t>In order to further foster the interest of physics in the African world, we have added </a:t>
            </a:r>
            <a:r>
              <a:rPr lang="en-US" b="1" dirty="0"/>
              <a:t>visits and teaching  to local high-schools.</a:t>
            </a:r>
          </a:p>
          <a:p>
            <a:endParaRPr lang="en-US" dirty="0"/>
          </a:p>
          <a:p>
            <a:r>
              <a:rPr lang="en-US" dirty="0"/>
              <a:t>The introduction of a Conference to include more scientists, and encourage networking among alumni students and professionals.</a:t>
            </a:r>
          </a:p>
          <a:p>
            <a:endParaRPr lang="en-US" dirty="0"/>
          </a:p>
          <a:p>
            <a:r>
              <a:rPr lang="en-US" dirty="0"/>
              <a:t>Finally, the expansion includes, as well, a well-defined process for coaching </a:t>
            </a:r>
            <a:r>
              <a:rPr lang="en-US" dirty="0" err="1"/>
              <a:t>Alumnin</a:t>
            </a:r>
            <a:r>
              <a:rPr lang="en-US" dirty="0"/>
              <a:t> students. </a:t>
            </a:r>
          </a:p>
        </p:txBody>
      </p:sp>
      <p:sp>
        <p:nvSpPr>
          <p:cNvPr id="4" name="Slide Number Placeholder 3"/>
          <p:cNvSpPr>
            <a:spLocks noGrp="1"/>
          </p:cNvSpPr>
          <p:nvPr>
            <p:ph type="sldNum" sz="quarter" idx="5"/>
          </p:nvPr>
        </p:nvSpPr>
        <p:spPr/>
        <p:txBody>
          <a:bodyPr/>
          <a:lstStyle/>
          <a:p>
            <a:fld id="{8D6424F5-CCA5-0B46-9949-151F0847CC35}" type="slidenum">
              <a:rPr lang="en-US" smtClean="0"/>
              <a:t>8</a:t>
            </a:fld>
            <a:endParaRPr lang="en-US"/>
          </a:p>
        </p:txBody>
      </p:sp>
    </p:spTree>
    <p:extLst>
      <p:ext uri="{BB962C8B-B14F-4D97-AF65-F5344CB8AC3E}">
        <p14:creationId xmlns:p14="http://schemas.microsoft.com/office/powerpoint/2010/main" val="4040851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p>
          <a:p>
            <a:r>
              <a:rPr lang="en-US" baseline="0" dirty="0"/>
              <a:t>We identified the first </a:t>
            </a:r>
            <a:r>
              <a:rPr lang="en-US" b="1" baseline="0" dirty="0"/>
              <a:t>location for the ASP2010 in SA </a:t>
            </a:r>
            <a:r>
              <a:rPr lang="en-US" baseline="0" dirty="0"/>
              <a:t>, because of its fruitful </a:t>
            </a:r>
            <a:r>
              <a:rPr lang="en-US" b="1" baseline="0" dirty="0"/>
              <a:t>connection with CERN  </a:t>
            </a:r>
            <a:r>
              <a:rPr lang="en-US" baseline="0" dirty="0"/>
              <a:t>(ALICE, ATLAS) and its higher education capacity. </a:t>
            </a:r>
          </a:p>
          <a:p>
            <a:r>
              <a:rPr lang="en-US" baseline="0" dirty="0"/>
              <a:t>Plus, in SA, stands the Main Particle Accelerator in Africa, </a:t>
            </a:r>
            <a:r>
              <a:rPr lang="en-US" b="1" baseline="0" dirty="0"/>
              <a:t>namely I-THEMBA LABS</a:t>
            </a:r>
            <a:r>
              <a:rPr lang="en-US" baseline="0" dirty="0"/>
              <a:t>, which will be presented in the next talk by </a:t>
            </a:r>
            <a:r>
              <a:rPr lang="en-US" sz="1200" kern="1200" dirty="0" err="1">
                <a:solidFill>
                  <a:schemeClr val="tx1"/>
                </a:solidFill>
                <a:effectLst/>
                <a:latin typeface="+mn-lt"/>
                <a:ea typeface="+mn-ea"/>
                <a:cs typeface="+mn-cs"/>
              </a:rPr>
              <a:t>Rudzani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Nemutudi</a:t>
            </a:r>
            <a:r>
              <a:rPr lang="en-US" baseline="0" dirty="0"/>
              <a:t>.</a:t>
            </a:r>
          </a:p>
          <a:p>
            <a:r>
              <a:rPr lang="en-US" baseline="0" dirty="0"/>
              <a:t>The 2010 school preparation, served as a base/model for the following schools editions.  </a:t>
            </a:r>
          </a:p>
          <a:p>
            <a:endParaRPr lang="en-US" dirty="0"/>
          </a:p>
          <a:p>
            <a:r>
              <a:rPr lang="en-US" dirty="0"/>
              <a:t>The overall and simplified view of the events are listed here, and more information is available on our web site.</a:t>
            </a:r>
          </a:p>
        </p:txBody>
      </p:sp>
      <p:sp>
        <p:nvSpPr>
          <p:cNvPr id="4" name="Slide Number Placeholder 3"/>
          <p:cNvSpPr>
            <a:spLocks noGrp="1"/>
          </p:cNvSpPr>
          <p:nvPr>
            <p:ph type="sldNum" sz="quarter" idx="5"/>
          </p:nvPr>
        </p:nvSpPr>
        <p:spPr/>
        <p:txBody>
          <a:bodyPr/>
          <a:lstStyle/>
          <a:p>
            <a:fld id="{8D6424F5-CCA5-0B46-9949-151F0847CC35}" type="slidenum">
              <a:rPr lang="en-US" smtClean="0"/>
              <a:t>9</a:t>
            </a:fld>
            <a:endParaRPr lang="en-US"/>
          </a:p>
        </p:txBody>
      </p:sp>
    </p:spTree>
    <p:extLst>
      <p:ext uri="{BB962C8B-B14F-4D97-AF65-F5344CB8AC3E}">
        <p14:creationId xmlns:p14="http://schemas.microsoft.com/office/powerpoint/2010/main" val="3478880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5C29-772E-2142-B7E0-25D7134535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B6CFFD-FEA9-1C46-9CC7-3199753C3A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6257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5178-734C-B34F-A2C8-C54BFF05FB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567DA5-FE3D-C644-89E0-8696E22B39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2C19C-52B6-F94D-BC3C-77A59D8693BA}"/>
              </a:ext>
            </a:extLst>
          </p:cNvPr>
          <p:cNvSpPr>
            <a:spLocks noGrp="1"/>
          </p:cNvSpPr>
          <p:nvPr>
            <p:ph type="dt" sz="half" idx="10"/>
          </p:nvPr>
        </p:nvSpPr>
        <p:spPr>
          <a:xfrm>
            <a:off x="838200" y="6356350"/>
            <a:ext cx="2743200" cy="365125"/>
          </a:xfrm>
          <a:prstGeom prst="rect">
            <a:avLst/>
          </a:prstGeom>
        </p:spPr>
        <p:txBody>
          <a:bodyPr/>
          <a:lstStyle/>
          <a:p>
            <a:fld id="{8F9FF9E3-C498-2A4E-A646-86D2FC44668B}" type="datetimeFigureOut">
              <a:rPr lang="en-US" smtClean="0"/>
              <a:t>3/8/19</a:t>
            </a:fld>
            <a:endParaRPr lang="en-US"/>
          </a:p>
        </p:txBody>
      </p:sp>
      <p:sp>
        <p:nvSpPr>
          <p:cNvPr id="5" name="Footer Placeholder 4">
            <a:extLst>
              <a:ext uri="{FF2B5EF4-FFF2-40B4-BE49-F238E27FC236}">
                <a16:creationId xmlns:a16="http://schemas.microsoft.com/office/drawing/2014/main" id="{AABB43E2-1480-9B41-8868-7C8B2F786D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0D048C-536F-AF4A-96FD-E3839F50B2FA}"/>
              </a:ext>
            </a:extLst>
          </p:cNvPr>
          <p:cNvSpPr>
            <a:spLocks noGrp="1"/>
          </p:cNvSpPr>
          <p:nvPr>
            <p:ph type="sldNum" sz="quarter" idx="12"/>
          </p:nvPr>
        </p:nvSpPr>
        <p:spPr>
          <a:xfrm>
            <a:off x="8610600" y="6356350"/>
            <a:ext cx="2743200" cy="365125"/>
          </a:xfrm>
          <a:prstGeom prst="rect">
            <a:avLst/>
          </a:prstGeom>
        </p:spPr>
        <p:txBody>
          <a:bodyPr/>
          <a:lstStyle/>
          <a:p>
            <a:fld id="{294A1077-2A82-ED4E-B28F-5155D62587EC}" type="slidenum">
              <a:rPr lang="en-US" smtClean="0"/>
              <a:t>‹#›</a:t>
            </a:fld>
            <a:endParaRPr lang="en-US"/>
          </a:p>
        </p:txBody>
      </p:sp>
    </p:spTree>
    <p:extLst>
      <p:ext uri="{BB962C8B-B14F-4D97-AF65-F5344CB8AC3E}">
        <p14:creationId xmlns:p14="http://schemas.microsoft.com/office/powerpoint/2010/main" val="284406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0109E-43BF-E24E-9E18-728E102A3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AD16E6-24D2-EF43-A263-D9D279D5A3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9B94A9-917B-894F-98E7-69D36B41B398}"/>
              </a:ext>
            </a:extLst>
          </p:cNvPr>
          <p:cNvSpPr>
            <a:spLocks noGrp="1"/>
          </p:cNvSpPr>
          <p:nvPr>
            <p:ph type="dt" sz="half" idx="10"/>
          </p:nvPr>
        </p:nvSpPr>
        <p:spPr>
          <a:xfrm>
            <a:off x="838200" y="6356350"/>
            <a:ext cx="2743200" cy="365125"/>
          </a:xfrm>
          <a:prstGeom prst="rect">
            <a:avLst/>
          </a:prstGeom>
        </p:spPr>
        <p:txBody>
          <a:bodyPr/>
          <a:lstStyle/>
          <a:p>
            <a:fld id="{8F9FF9E3-C498-2A4E-A646-86D2FC44668B}" type="datetimeFigureOut">
              <a:rPr lang="en-US" smtClean="0"/>
              <a:t>3/8/19</a:t>
            </a:fld>
            <a:endParaRPr lang="en-US"/>
          </a:p>
        </p:txBody>
      </p:sp>
      <p:sp>
        <p:nvSpPr>
          <p:cNvPr id="5" name="Footer Placeholder 4">
            <a:extLst>
              <a:ext uri="{FF2B5EF4-FFF2-40B4-BE49-F238E27FC236}">
                <a16:creationId xmlns:a16="http://schemas.microsoft.com/office/drawing/2014/main" id="{07BCF83F-7BF4-7C44-8386-9CA5752F96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40398A-781B-484F-A6B7-8434F4E9C39E}"/>
              </a:ext>
            </a:extLst>
          </p:cNvPr>
          <p:cNvSpPr>
            <a:spLocks noGrp="1"/>
          </p:cNvSpPr>
          <p:nvPr>
            <p:ph type="sldNum" sz="quarter" idx="12"/>
          </p:nvPr>
        </p:nvSpPr>
        <p:spPr>
          <a:xfrm>
            <a:off x="8610600" y="6356350"/>
            <a:ext cx="2743200" cy="365125"/>
          </a:xfrm>
          <a:prstGeom prst="rect">
            <a:avLst/>
          </a:prstGeom>
        </p:spPr>
        <p:txBody>
          <a:bodyPr/>
          <a:lstStyle/>
          <a:p>
            <a:fld id="{294A1077-2A82-ED4E-B28F-5155D62587EC}" type="slidenum">
              <a:rPr lang="en-US" smtClean="0"/>
              <a:t>‹#›</a:t>
            </a:fld>
            <a:endParaRPr lang="en-US"/>
          </a:p>
        </p:txBody>
      </p:sp>
    </p:spTree>
    <p:extLst>
      <p:ext uri="{BB962C8B-B14F-4D97-AF65-F5344CB8AC3E}">
        <p14:creationId xmlns:p14="http://schemas.microsoft.com/office/powerpoint/2010/main" val="3215770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3A26-1A71-3E48-85F0-A83536C6033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CD1E342-B11F-D54B-B805-6F2050447D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4">
            <a:extLst>
              <a:ext uri="{FF2B5EF4-FFF2-40B4-BE49-F238E27FC236}">
                <a16:creationId xmlns:a16="http://schemas.microsoft.com/office/drawing/2014/main" id="{88E85159-B4D8-A04C-B663-F93D27FC1730}"/>
              </a:ext>
            </a:extLst>
          </p:cNvPr>
          <p:cNvPicPr>
            <a:picLocks noChangeAspect="1"/>
          </p:cNvPicPr>
          <p:nvPr userDrawn="1"/>
        </p:nvPicPr>
        <p:blipFill>
          <a:blip r:embed="rId2"/>
          <a:stretch>
            <a:fillRect/>
          </a:stretch>
        </p:blipFill>
        <p:spPr>
          <a:xfrm>
            <a:off x="10302770" y="37420"/>
            <a:ext cx="1889230" cy="2041751"/>
          </a:xfrm>
          <a:prstGeom prst="rect">
            <a:avLst/>
          </a:prstGeom>
          <a:effectLst>
            <a:glow rad="127000">
              <a:schemeClr val="accent1">
                <a:alpha val="6000"/>
              </a:schemeClr>
            </a:glow>
            <a:outerShdw blurRad="50800" dist="50800" dir="5400000" sx="1000" sy="1000" algn="ctr" rotWithShape="0">
              <a:srgbClr val="000000">
                <a:alpha val="0"/>
              </a:srgbClr>
            </a:outerShdw>
            <a:reflection stA="7000" endPos="65000" dist="50800" dir="5400000" sy="-100000" algn="bl" rotWithShape="0"/>
            <a:softEdge rad="723900"/>
          </a:effectLst>
        </p:spPr>
      </p:pic>
      <p:pic>
        <p:nvPicPr>
          <p:cNvPr id="26" name="Picture 25">
            <a:hlinkClick r:id="" action="ppaction://hlinkshowjump?jump=nextslide"/>
            <a:extLst>
              <a:ext uri="{FF2B5EF4-FFF2-40B4-BE49-F238E27FC236}">
                <a16:creationId xmlns:a16="http://schemas.microsoft.com/office/drawing/2014/main" id="{4D7E3C6B-17E6-B646-8729-4B262C5A3DB7}"/>
              </a:ext>
            </a:extLst>
          </p:cNvPr>
          <p:cNvPicPr>
            <a:picLocks noChangeAspect="1"/>
          </p:cNvPicPr>
          <p:nvPr userDrawn="1"/>
        </p:nvPicPr>
        <p:blipFill rotWithShape="1">
          <a:blip r:embed="rId2"/>
          <a:srcRect b="3268"/>
          <a:stretch/>
        </p:blipFill>
        <p:spPr>
          <a:xfrm>
            <a:off x="10254995" y="31463"/>
            <a:ext cx="1937006" cy="1656710"/>
          </a:xfrm>
          <a:prstGeom prst="rect">
            <a:avLst/>
          </a:prstGeom>
          <a:effectLst>
            <a:reflection stA="38000" endPos="54000" dist="127000" dir="5400000" sy="-100000" algn="bl" rotWithShape="0"/>
          </a:effectLst>
        </p:spPr>
      </p:pic>
    </p:spTree>
    <p:extLst>
      <p:ext uri="{BB962C8B-B14F-4D97-AF65-F5344CB8AC3E}">
        <p14:creationId xmlns:p14="http://schemas.microsoft.com/office/powerpoint/2010/main" val="2288465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E29D-C404-1740-84B2-D0ADCA01F7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356DB1-6046-F94F-948C-2A900448BC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F40B80-3054-A649-AA13-9850A9D52FBE}"/>
              </a:ext>
            </a:extLst>
          </p:cNvPr>
          <p:cNvSpPr>
            <a:spLocks noGrp="1"/>
          </p:cNvSpPr>
          <p:nvPr>
            <p:ph type="dt" sz="half" idx="10"/>
          </p:nvPr>
        </p:nvSpPr>
        <p:spPr>
          <a:xfrm>
            <a:off x="838200" y="6356350"/>
            <a:ext cx="2743200" cy="365125"/>
          </a:xfrm>
          <a:prstGeom prst="rect">
            <a:avLst/>
          </a:prstGeom>
        </p:spPr>
        <p:txBody>
          <a:bodyPr/>
          <a:lstStyle/>
          <a:p>
            <a:fld id="{8F9FF9E3-C498-2A4E-A646-86D2FC44668B}" type="datetimeFigureOut">
              <a:rPr lang="en-US" smtClean="0"/>
              <a:t>3/8/19</a:t>
            </a:fld>
            <a:endParaRPr lang="en-US"/>
          </a:p>
        </p:txBody>
      </p:sp>
      <p:sp>
        <p:nvSpPr>
          <p:cNvPr id="5" name="Footer Placeholder 4">
            <a:extLst>
              <a:ext uri="{FF2B5EF4-FFF2-40B4-BE49-F238E27FC236}">
                <a16:creationId xmlns:a16="http://schemas.microsoft.com/office/drawing/2014/main" id="{A778DDC6-D9E5-6A42-8E1D-081D67E261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71C1A1-348C-C045-B20E-5D9017DD00BA}"/>
              </a:ext>
            </a:extLst>
          </p:cNvPr>
          <p:cNvSpPr>
            <a:spLocks noGrp="1"/>
          </p:cNvSpPr>
          <p:nvPr>
            <p:ph type="sldNum" sz="quarter" idx="12"/>
          </p:nvPr>
        </p:nvSpPr>
        <p:spPr>
          <a:xfrm>
            <a:off x="8610600" y="6356350"/>
            <a:ext cx="2743200" cy="365125"/>
          </a:xfrm>
          <a:prstGeom prst="rect">
            <a:avLst/>
          </a:prstGeom>
        </p:spPr>
        <p:txBody>
          <a:bodyPr/>
          <a:lstStyle/>
          <a:p>
            <a:fld id="{294A1077-2A82-ED4E-B28F-5155D62587EC}" type="slidenum">
              <a:rPr lang="en-US" smtClean="0"/>
              <a:t>‹#›</a:t>
            </a:fld>
            <a:endParaRPr lang="en-US"/>
          </a:p>
        </p:txBody>
      </p:sp>
    </p:spTree>
    <p:extLst>
      <p:ext uri="{BB962C8B-B14F-4D97-AF65-F5344CB8AC3E}">
        <p14:creationId xmlns:p14="http://schemas.microsoft.com/office/powerpoint/2010/main" val="950856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489D-C218-2948-A8B5-300D64161E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771285-13B3-2E40-95EE-AC71D0CA3A8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F5A2E6-2ED8-FF44-9AED-2CACB1F809F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AC8F57-CCBE-1A4A-BD6F-E76E0D284055}"/>
              </a:ext>
            </a:extLst>
          </p:cNvPr>
          <p:cNvSpPr>
            <a:spLocks noGrp="1"/>
          </p:cNvSpPr>
          <p:nvPr>
            <p:ph type="dt" sz="half" idx="10"/>
          </p:nvPr>
        </p:nvSpPr>
        <p:spPr>
          <a:xfrm>
            <a:off x="838200" y="6356350"/>
            <a:ext cx="2743200" cy="365125"/>
          </a:xfrm>
          <a:prstGeom prst="rect">
            <a:avLst/>
          </a:prstGeom>
        </p:spPr>
        <p:txBody>
          <a:bodyPr/>
          <a:lstStyle/>
          <a:p>
            <a:fld id="{8F9FF9E3-C498-2A4E-A646-86D2FC44668B}" type="datetimeFigureOut">
              <a:rPr lang="en-US" smtClean="0"/>
              <a:t>3/8/19</a:t>
            </a:fld>
            <a:endParaRPr lang="en-US"/>
          </a:p>
        </p:txBody>
      </p:sp>
      <p:sp>
        <p:nvSpPr>
          <p:cNvPr id="6" name="Footer Placeholder 5">
            <a:extLst>
              <a:ext uri="{FF2B5EF4-FFF2-40B4-BE49-F238E27FC236}">
                <a16:creationId xmlns:a16="http://schemas.microsoft.com/office/drawing/2014/main" id="{972873BA-C6D3-1E4C-A5D9-FDFA16507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3CA4BB-2F1E-1948-9922-B2B70DC09C71}"/>
              </a:ext>
            </a:extLst>
          </p:cNvPr>
          <p:cNvSpPr>
            <a:spLocks noGrp="1"/>
          </p:cNvSpPr>
          <p:nvPr>
            <p:ph type="sldNum" sz="quarter" idx="12"/>
          </p:nvPr>
        </p:nvSpPr>
        <p:spPr>
          <a:xfrm>
            <a:off x="8610600" y="6356350"/>
            <a:ext cx="2743200" cy="365125"/>
          </a:xfrm>
          <a:prstGeom prst="rect">
            <a:avLst/>
          </a:prstGeom>
        </p:spPr>
        <p:txBody>
          <a:bodyPr/>
          <a:lstStyle/>
          <a:p>
            <a:fld id="{294A1077-2A82-ED4E-B28F-5155D62587EC}" type="slidenum">
              <a:rPr lang="en-US" smtClean="0"/>
              <a:t>‹#›</a:t>
            </a:fld>
            <a:endParaRPr lang="en-US"/>
          </a:p>
        </p:txBody>
      </p:sp>
    </p:spTree>
    <p:extLst>
      <p:ext uri="{BB962C8B-B14F-4D97-AF65-F5344CB8AC3E}">
        <p14:creationId xmlns:p14="http://schemas.microsoft.com/office/powerpoint/2010/main" val="404718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9FF4-6C13-784C-B8E1-ABD903A8B0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4BEB65-0213-5249-8380-6492A26E1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DF0F68B-A70E-B446-A991-FB810AA181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23F6CA-0425-6846-A3F7-EA17AFA188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D20519-5D35-054E-B620-7519F39B773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DA4A57-9F4D-E843-AF9F-C4504CF19797}"/>
              </a:ext>
            </a:extLst>
          </p:cNvPr>
          <p:cNvSpPr>
            <a:spLocks noGrp="1"/>
          </p:cNvSpPr>
          <p:nvPr>
            <p:ph type="dt" sz="half" idx="10"/>
          </p:nvPr>
        </p:nvSpPr>
        <p:spPr>
          <a:xfrm>
            <a:off x="838200" y="6356350"/>
            <a:ext cx="2743200" cy="365125"/>
          </a:xfrm>
          <a:prstGeom prst="rect">
            <a:avLst/>
          </a:prstGeom>
        </p:spPr>
        <p:txBody>
          <a:bodyPr/>
          <a:lstStyle/>
          <a:p>
            <a:fld id="{8F9FF9E3-C498-2A4E-A646-86D2FC44668B}" type="datetimeFigureOut">
              <a:rPr lang="en-US" smtClean="0"/>
              <a:t>3/8/19</a:t>
            </a:fld>
            <a:endParaRPr lang="en-US"/>
          </a:p>
        </p:txBody>
      </p:sp>
      <p:sp>
        <p:nvSpPr>
          <p:cNvPr id="8" name="Footer Placeholder 7">
            <a:extLst>
              <a:ext uri="{FF2B5EF4-FFF2-40B4-BE49-F238E27FC236}">
                <a16:creationId xmlns:a16="http://schemas.microsoft.com/office/drawing/2014/main" id="{A79792BD-22CD-FD4C-A618-515F6C951C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C60484B-9DA7-784E-9433-D3E8995EC8CE}"/>
              </a:ext>
            </a:extLst>
          </p:cNvPr>
          <p:cNvSpPr>
            <a:spLocks noGrp="1"/>
          </p:cNvSpPr>
          <p:nvPr>
            <p:ph type="sldNum" sz="quarter" idx="12"/>
          </p:nvPr>
        </p:nvSpPr>
        <p:spPr>
          <a:xfrm>
            <a:off x="8610600" y="6356350"/>
            <a:ext cx="2743200" cy="365125"/>
          </a:xfrm>
          <a:prstGeom prst="rect">
            <a:avLst/>
          </a:prstGeom>
        </p:spPr>
        <p:txBody>
          <a:bodyPr/>
          <a:lstStyle/>
          <a:p>
            <a:fld id="{294A1077-2A82-ED4E-B28F-5155D62587EC}" type="slidenum">
              <a:rPr lang="en-US" smtClean="0"/>
              <a:t>‹#›</a:t>
            </a:fld>
            <a:endParaRPr lang="en-US"/>
          </a:p>
        </p:txBody>
      </p:sp>
    </p:spTree>
    <p:extLst>
      <p:ext uri="{BB962C8B-B14F-4D97-AF65-F5344CB8AC3E}">
        <p14:creationId xmlns:p14="http://schemas.microsoft.com/office/powerpoint/2010/main" val="2901470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accent5">
                <a:lumMod val="5000"/>
                <a:lumOff val="95000"/>
                <a:alpha val="51000"/>
              </a:schemeClr>
            </a:gs>
            <a:gs pos="81000">
              <a:schemeClr val="accent5">
                <a:lumMod val="45000"/>
                <a:lumOff val="55000"/>
              </a:schemeClr>
            </a:gs>
            <a:gs pos="90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0DC8-55E5-BC47-966B-334F00778D34}"/>
              </a:ext>
            </a:extLst>
          </p:cNvPr>
          <p:cNvSpPr>
            <a:spLocks noGrp="1"/>
          </p:cNvSpPr>
          <p:nvPr>
            <p:ph type="title"/>
          </p:nvPr>
        </p:nvSpPr>
        <p:spPr>
          <a:noFill/>
          <a:effectLst>
            <a:glow rad="457200">
              <a:schemeClr val="accent1">
                <a:alpha val="52000"/>
              </a:schemeClr>
            </a:glow>
            <a:outerShdw blurRad="469900" dist="38100" dir="2700000" algn="tl" rotWithShape="0">
              <a:prstClr val="black">
                <a:alpha val="26000"/>
              </a:prstClr>
            </a:outerShdw>
          </a:effectLst>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98F1D0C-90DE-AE41-88F4-3098E6AF03E7}"/>
              </a:ext>
            </a:extLst>
          </p:cNvPr>
          <p:cNvSpPr>
            <a:spLocks noGrp="1"/>
          </p:cNvSpPr>
          <p:nvPr>
            <p:ph type="dt" sz="half" idx="10"/>
          </p:nvPr>
        </p:nvSpPr>
        <p:spPr>
          <a:xfrm>
            <a:off x="838200" y="6356350"/>
            <a:ext cx="2743200" cy="365125"/>
          </a:xfrm>
          <a:prstGeom prst="rect">
            <a:avLst/>
          </a:prstGeom>
        </p:spPr>
        <p:txBody>
          <a:bodyPr/>
          <a:lstStyle/>
          <a:p>
            <a:fld id="{8F9FF9E3-C498-2A4E-A646-86D2FC44668B}" type="datetimeFigureOut">
              <a:rPr lang="en-US" smtClean="0"/>
              <a:t>3/8/19</a:t>
            </a:fld>
            <a:endParaRPr lang="en-US"/>
          </a:p>
        </p:txBody>
      </p:sp>
      <p:sp>
        <p:nvSpPr>
          <p:cNvPr id="4" name="Footer Placeholder 3">
            <a:extLst>
              <a:ext uri="{FF2B5EF4-FFF2-40B4-BE49-F238E27FC236}">
                <a16:creationId xmlns:a16="http://schemas.microsoft.com/office/drawing/2014/main" id="{EA44EB54-710A-1E42-AF50-7401611E0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EA62058-56E7-3A46-85A9-6D16C3D6CC29}"/>
              </a:ext>
            </a:extLst>
          </p:cNvPr>
          <p:cNvSpPr>
            <a:spLocks noGrp="1"/>
          </p:cNvSpPr>
          <p:nvPr>
            <p:ph type="sldNum" sz="quarter" idx="12"/>
          </p:nvPr>
        </p:nvSpPr>
        <p:spPr>
          <a:xfrm>
            <a:off x="8610600" y="6356350"/>
            <a:ext cx="2743200" cy="365125"/>
          </a:xfrm>
          <a:prstGeom prst="rect">
            <a:avLst/>
          </a:prstGeom>
        </p:spPr>
        <p:txBody>
          <a:bodyPr/>
          <a:lstStyle/>
          <a:p>
            <a:fld id="{294A1077-2A82-ED4E-B28F-5155D62587EC}" type="slidenum">
              <a:rPr lang="en-US" smtClean="0"/>
              <a:t>‹#›</a:t>
            </a:fld>
            <a:endParaRPr lang="en-US"/>
          </a:p>
        </p:txBody>
      </p:sp>
    </p:spTree>
    <p:extLst>
      <p:ext uri="{BB962C8B-B14F-4D97-AF65-F5344CB8AC3E}">
        <p14:creationId xmlns:p14="http://schemas.microsoft.com/office/powerpoint/2010/main" val="249445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1B2026-EA82-3C4A-BD85-1D76DDD398EF}"/>
              </a:ext>
            </a:extLst>
          </p:cNvPr>
          <p:cNvSpPr>
            <a:spLocks noGrp="1"/>
          </p:cNvSpPr>
          <p:nvPr>
            <p:ph type="dt" sz="half" idx="10"/>
          </p:nvPr>
        </p:nvSpPr>
        <p:spPr>
          <a:xfrm>
            <a:off x="838200" y="6356350"/>
            <a:ext cx="2743200" cy="365125"/>
          </a:xfrm>
          <a:prstGeom prst="rect">
            <a:avLst/>
          </a:prstGeom>
        </p:spPr>
        <p:txBody>
          <a:bodyPr/>
          <a:lstStyle/>
          <a:p>
            <a:fld id="{8F9FF9E3-C498-2A4E-A646-86D2FC44668B}" type="datetimeFigureOut">
              <a:rPr lang="en-US" smtClean="0"/>
              <a:t>3/8/19</a:t>
            </a:fld>
            <a:endParaRPr lang="en-US"/>
          </a:p>
        </p:txBody>
      </p:sp>
      <p:sp>
        <p:nvSpPr>
          <p:cNvPr id="3" name="Footer Placeholder 2">
            <a:extLst>
              <a:ext uri="{FF2B5EF4-FFF2-40B4-BE49-F238E27FC236}">
                <a16:creationId xmlns:a16="http://schemas.microsoft.com/office/drawing/2014/main" id="{C9F35280-8FB6-5542-8495-0F58DC754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9065BF-3845-5249-96A6-8491D478413E}"/>
              </a:ext>
            </a:extLst>
          </p:cNvPr>
          <p:cNvSpPr>
            <a:spLocks noGrp="1"/>
          </p:cNvSpPr>
          <p:nvPr>
            <p:ph type="sldNum" sz="quarter" idx="12"/>
          </p:nvPr>
        </p:nvSpPr>
        <p:spPr>
          <a:xfrm>
            <a:off x="8610600" y="6356350"/>
            <a:ext cx="2743200" cy="365125"/>
          </a:xfrm>
          <a:prstGeom prst="rect">
            <a:avLst/>
          </a:prstGeom>
        </p:spPr>
        <p:txBody>
          <a:bodyPr/>
          <a:lstStyle/>
          <a:p>
            <a:fld id="{294A1077-2A82-ED4E-B28F-5155D62587EC}" type="slidenum">
              <a:rPr lang="en-US" smtClean="0"/>
              <a:t>‹#›</a:t>
            </a:fld>
            <a:endParaRPr lang="en-US"/>
          </a:p>
        </p:txBody>
      </p:sp>
    </p:spTree>
    <p:extLst>
      <p:ext uri="{BB962C8B-B14F-4D97-AF65-F5344CB8AC3E}">
        <p14:creationId xmlns:p14="http://schemas.microsoft.com/office/powerpoint/2010/main" val="597391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211C-BA9A-A341-B7D8-46854A677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EF067B-6FCD-D142-B74D-5EE397F667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A68124-1B52-E840-8AAE-B2A8744B8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EA2E08-71DE-804A-AED1-17229FE6243D}"/>
              </a:ext>
            </a:extLst>
          </p:cNvPr>
          <p:cNvSpPr>
            <a:spLocks noGrp="1"/>
          </p:cNvSpPr>
          <p:nvPr>
            <p:ph type="dt" sz="half" idx="10"/>
          </p:nvPr>
        </p:nvSpPr>
        <p:spPr>
          <a:xfrm>
            <a:off x="838200" y="6356350"/>
            <a:ext cx="2743200" cy="365125"/>
          </a:xfrm>
          <a:prstGeom prst="rect">
            <a:avLst/>
          </a:prstGeom>
        </p:spPr>
        <p:txBody>
          <a:bodyPr/>
          <a:lstStyle/>
          <a:p>
            <a:fld id="{8F9FF9E3-C498-2A4E-A646-86D2FC44668B}" type="datetimeFigureOut">
              <a:rPr lang="en-US" smtClean="0"/>
              <a:t>3/8/19</a:t>
            </a:fld>
            <a:endParaRPr lang="en-US"/>
          </a:p>
        </p:txBody>
      </p:sp>
      <p:sp>
        <p:nvSpPr>
          <p:cNvPr id="6" name="Footer Placeholder 5">
            <a:extLst>
              <a:ext uri="{FF2B5EF4-FFF2-40B4-BE49-F238E27FC236}">
                <a16:creationId xmlns:a16="http://schemas.microsoft.com/office/drawing/2014/main" id="{C74672B3-56A6-B644-B77A-4109719ED7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93FA9D-8783-C44B-8F4F-EC4B264FBC29}"/>
              </a:ext>
            </a:extLst>
          </p:cNvPr>
          <p:cNvSpPr>
            <a:spLocks noGrp="1"/>
          </p:cNvSpPr>
          <p:nvPr>
            <p:ph type="sldNum" sz="quarter" idx="12"/>
          </p:nvPr>
        </p:nvSpPr>
        <p:spPr>
          <a:xfrm>
            <a:off x="8610600" y="6356350"/>
            <a:ext cx="2743200" cy="365125"/>
          </a:xfrm>
          <a:prstGeom prst="rect">
            <a:avLst/>
          </a:prstGeom>
        </p:spPr>
        <p:txBody>
          <a:bodyPr/>
          <a:lstStyle/>
          <a:p>
            <a:fld id="{294A1077-2A82-ED4E-B28F-5155D62587EC}" type="slidenum">
              <a:rPr lang="en-US" smtClean="0"/>
              <a:t>‹#›</a:t>
            </a:fld>
            <a:endParaRPr lang="en-US"/>
          </a:p>
        </p:txBody>
      </p:sp>
    </p:spTree>
    <p:extLst>
      <p:ext uri="{BB962C8B-B14F-4D97-AF65-F5344CB8AC3E}">
        <p14:creationId xmlns:p14="http://schemas.microsoft.com/office/powerpoint/2010/main" val="97164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AD17-02B8-CE48-A693-49B215AC8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0FF50A-D142-3546-92DF-699F14E0E6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80A9F9-3FBF-5346-8811-12577FC86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2FC40F-BEA6-0F48-B939-EAFFB0C00A55}"/>
              </a:ext>
            </a:extLst>
          </p:cNvPr>
          <p:cNvSpPr>
            <a:spLocks noGrp="1"/>
          </p:cNvSpPr>
          <p:nvPr>
            <p:ph type="dt" sz="half" idx="10"/>
          </p:nvPr>
        </p:nvSpPr>
        <p:spPr>
          <a:xfrm>
            <a:off x="838200" y="6356350"/>
            <a:ext cx="2743200" cy="365125"/>
          </a:xfrm>
          <a:prstGeom prst="rect">
            <a:avLst/>
          </a:prstGeom>
        </p:spPr>
        <p:txBody>
          <a:bodyPr/>
          <a:lstStyle/>
          <a:p>
            <a:fld id="{8F9FF9E3-C498-2A4E-A646-86D2FC44668B}" type="datetimeFigureOut">
              <a:rPr lang="en-US" smtClean="0"/>
              <a:t>3/8/19</a:t>
            </a:fld>
            <a:endParaRPr lang="en-US"/>
          </a:p>
        </p:txBody>
      </p:sp>
      <p:sp>
        <p:nvSpPr>
          <p:cNvPr id="6" name="Footer Placeholder 5">
            <a:extLst>
              <a:ext uri="{FF2B5EF4-FFF2-40B4-BE49-F238E27FC236}">
                <a16:creationId xmlns:a16="http://schemas.microsoft.com/office/drawing/2014/main" id="{3ED2C5FF-062F-0041-9474-F075E75C8F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6F8AF8-734C-3D44-B0B8-B81B4CCCBB09}"/>
              </a:ext>
            </a:extLst>
          </p:cNvPr>
          <p:cNvSpPr>
            <a:spLocks noGrp="1"/>
          </p:cNvSpPr>
          <p:nvPr>
            <p:ph type="sldNum" sz="quarter" idx="12"/>
          </p:nvPr>
        </p:nvSpPr>
        <p:spPr>
          <a:xfrm>
            <a:off x="8610600" y="6356350"/>
            <a:ext cx="2743200" cy="365125"/>
          </a:xfrm>
          <a:prstGeom prst="rect">
            <a:avLst/>
          </a:prstGeom>
        </p:spPr>
        <p:txBody>
          <a:bodyPr/>
          <a:lstStyle/>
          <a:p>
            <a:fld id="{294A1077-2A82-ED4E-B28F-5155D62587EC}" type="slidenum">
              <a:rPr lang="en-US" smtClean="0"/>
              <a:t>‹#›</a:t>
            </a:fld>
            <a:endParaRPr lang="en-US"/>
          </a:p>
        </p:txBody>
      </p:sp>
    </p:spTree>
    <p:extLst>
      <p:ext uri="{BB962C8B-B14F-4D97-AF65-F5344CB8AC3E}">
        <p14:creationId xmlns:p14="http://schemas.microsoft.com/office/powerpoint/2010/main" val="3109054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5">
                <a:lumMod val="5000"/>
                <a:lumOff val="95000"/>
                <a:alpha val="51000"/>
              </a:schemeClr>
            </a:gs>
            <a:gs pos="81000">
              <a:schemeClr val="accent5">
                <a:lumMod val="45000"/>
                <a:lumOff val="55000"/>
              </a:schemeClr>
            </a:gs>
            <a:gs pos="90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99E42-B3A0-3D40-8103-FBE2555D6AD6}"/>
              </a:ext>
            </a:extLst>
          </p:cNvPr>
          <p:cNvSpPr>
            <a:spLocks noGrp="1"/>
          </p:cNvSpPr>
          <p:nvPr>
            <p:ph type="title"/>
          </p:nvPr>
        </p:nvSpPr>
        <p:spPr>
          <a:xfrm>
            <a:off x="838200" y="365125"/>
            <a:ext cx="10515600" cy="1325563"/>
          </a:xfrm>
          <a:prstGeom prst="rect">
            <a:avLst/>
          </a:prstGeom>
          <a:effectLst>
            <a:glow rad="127000">
              <a:schemeClr val="bg1">
                <a:alpha val="75000"/>
              </a:schemeClr>
            </a:glow>
            <a:outerShdw blurRad="50800" dist="38100" dir="2700000" algn="tl" rotWithShape="0">
              <a:prstClr val="black">
                <a:alpha val="16000"/>
              </a:prstClr>
            </a:outerShdw>
          </a:effectLst>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466B0F-23B0-A343-A947-B0C8AC040A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8089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1"/>
          </a:solidFill>
          <a:effectLst>
            <a:outerShdw blurRad="241300" dist="38100" sx="99000" sy="99000" algn="l" rotWithShape="0">
              <a:srgbClr val="0070C0">
                <a:alpha val="30000"/>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gif"/><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localhost/Applications/Microsoft%20Office%202011/Office/Media/Clipart/Bullets.localized/3D%20Diamond" TargetMode="Externa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indico.cern.ch/event/656460/timetabl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indico.cern.ch/event/528094/timetable/?view=standard"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363B7E-9283-5B47-ACA1-5654C88CF89E}"/>
              </a:ext>
            </a:extLst>
          </p:cNvPr>
          <p:cNvSpPr txBox="1">
            <a:spLocks/>
          </p:cNvSpPr>
          <p:nvPr/>
        </p:nvSpPr>
        <p:spPr>
          <a:xfrm>
            <a:off x="351365" y="382646"/>
            <a:ext cx="7996164"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4000" b="1" dirty="0" err="1">
                <a:solidFill>
                  <a:schemeClr val="accent1"/>
                </a:solidFill>
                <a:effectLst>
                  <a:outerShdw blurRad="406400" dist="38100" sx="85000" sy="85000" algn="l" rotWithShape="0">
                    <a:prstClr val="black">
                      <a:alpha val="44000"/>
                    </a:prstClr>
                  </a:outerShdw>
                </a:effectLst>
              </a:rPr>
              <a:t>African</a:t>
            </a:r>
            <a:r>
              <a:rPr lang="sv-SE" sz="4000" b="1" dirty="0">
                <a:solidFill>
                  <a:schemeClr val="accent1"/>
                </a:solidFill>
                <a:effectLst>
                  <a:outerShdw blurRad="406400" dist="38100" sx="85000" sy="85000" algn="l" rotWithShape="0">
                    <a:prstClr val="black">
                      <a:alpha val="44000"/>
                    </a:prstClr>
                  </a:outerShdw>
                </a:effectLst>
              </a:rPr>
              <a:t> </a:t>
            </a:r>
            <a:r>
              <a:rPr lang="sv-SE" sz="4000" b="1" dirty="0" err="1">
                <a:solidFill>
                  <a:schemeClr val="accent1"/>
                </a:solidFill>
                <a:effectLst>
                  <a:outerShdw blurRad="406400" dist="38100" sx="85000" sy="85000" algn="l" rotWithShape="0">
                    <a:prstClr val="black">
                      <a:alpha val="44000"/>
                    </a:prstClr>
                  </a:outerShdw>
                </a:effectLst>
              </a:rPr>
              <a:t>School</a:t>
            </a:r>
            <a:r>
              <a:rPr lang="sv-SE" sz="4000" b="1" dirty="0">
                <a:solidFill>
                  <a:schemeClr val="accent1"/>
                </a:solidFill>
                <a:effectLst>
                  <a:outerShdw blurRad="406400" dist="38100" sx="85000" sy="85000" algn="l" rotWithShape="0">
                    <a:prstClr val="black">
                      <a:alpha val="44000"/>
                    </a:prstClr>
                  </a:outerShdw>
                </a:effectLst>
              </a:rPr>
              <a:t> </a:t>
            </a:r>
            <a:r>
              <a:rPr lang="sv-SE" sz="4000" b="1" dirty="0" err="1">
                <a:solidFill>
                  <a:schemeClr val="accent1"/>
                </a:solidFill>
                <a:effectLst>
                  <a:outerShdw blurRad="406400" dist="38100" sx="85000" sy="85000" algn="l" rotWithShape="0">
                    <a:prstClr val="black">
                      <a:alpha val="44000"/>
                    </a:prstClr>
                  </a:outerShdw>
                </a:effectLst>
              </a:rPr>
              <a:t>of</a:t>
            </a:r>
            <a:r>
              <a:rPr lang="sv-SE" sz="4000" b="1" dirty="0">
                <a:solidFill>
                  <a:schemeClr val="accent1"/>
                </a:solidFill>
                <a:effectLst>
                  <a:outerShdw blurRad="406400" dist="38100" sx="85000" sy="85000" algn="l" rotWithShape="0">
                    <a:prstClr val="black">
                      <a:alpha val="44000"/>
                    </a:prstClr>
                  </a:outerShdw>
                </a:effectLst>
              </a:rPr>
              <a:t> Fundamental </a:t>
            </a:r>
            <a:r>
              <a:rPr lang="sv-SE" sz="4000" b="1" dirty="0" err="1">
                <a:solidFill>
                  <a:schemeClr val="accent1"/>
                </a:solidFill>
                <a:effectLst>
                  <a:outerShdw blurRad="406400" dist="38100" sx="85000" sy="85000" algn="l" rotWithShape="0">
                    <a:prstClr val="black">
                      <a:alpha val="44000"/>
                    </a:prstClr>
                  </a:outerShdw>
                </a:effectLst>
              </a:rPr>
              <a:t>Physics</a:t>
            </a:r>
            <a:r>
              <a:rPr lang="sv-SE" sz="4000" b="1" dirty="0">
                <a:solidFill>
                  <a:schemeClr val="accent1"/>
                </a:solidFill>
                <a:effectLst>
                  <a:outerShdw blurRad="406400" dist="38100" sx="85000" sy="85000" algn="l" rotWithShape="0">
                    <a:prstClr val="black">
                      <a:alpha val="44000"/>
                    </a:prstClr>
                  </a:outerShdw>
                </a:effectLst>
              </a:rPr>
              <a:t>: </a:t>
            </a:r>
            <a:r>
              <a:rPr lang="sv-SE" sz="4000" b="1" dirty="0" err="1">
                <a:solidFill>
                  <a:schemeClr val="accent1"/>
                </a:solidFill>
                <a:effectLst>
                  <a:outerShdw blurRad="406400" dist="38100" sx="85000" sy="85000" algn="l" rotWithShape="0">
                    <a:prstClr val="black">
                      <a:alpha val="44000"/>
                    </a:prstClr>
                  </a:outerShdw>
                </a:effectLst>
              </a:rPr>
              <a:t>Preparing</a:t>
            </a:r>
            <a:r>
              <a:rPr lang="sv-SE" sz="4000" b="1" dirty="0">
                <a:solidFill>
                  <a:schemeClr val="accent1"/>
                </a:solidFill>
                <a:effectLst>
                  <a:outerShdw blurRad="406400" dist="38100" sx="85000" sy="85000" algn="l" rotWithShape="0">
                    <a:prstClr val="black">
                      <a:alpha val="44000"/>
                    </a:prstClr>
                  </a:outerShdw>
                </a:effectLst>
              </a:rPr>
              <a:t> </a:t>
            </a:r>
            <a:r>
              <a:rPr lang="sv-SE" sz="4000" b="1" dirty="0" err="1">
                <a:solidFill>
                  <a:schemeClr val="accent1"/>
                </a:solidFill>
                <a:effectLst>
                  <a:outerShdw blurRad="406400" dist="38100" sx="85000" sy="85000" algn="l" rotWithShape="0">
                    <a:prstClr val="black">
                      <a:alpha val="44000"/>
                    </a:prstClr>
                  </a:outerShdw>
                </a:effectLst>
              </a:rPr>
              <a:t>African</a:t>
            </a:r>
            <a:r>
              <a:rPr lang="sv-SE" sz="4000" b="1" dirty="0">
                <a:solidFill>
                  <a:schemeClr val="accent1"/>
                </a:solidFill>
                <a:effectLst>
                  <a:outerShdw blurRad="406400" dist="38100" sx="85000" sy="85000" algn="l" rotWithShape="0">
                    <a:prstClr val="black">
                      <a:alpha val="44000"/>
                    </a:prstClr>
                  </a:outerShdw>
                </a:effectLst>
              </a:rPr>
              <a:t> Students for World Science</a:t>
            </a:r>
            <a:endParaRPr lang="en-US" sz="4000" b="1" dirty="0">
              <a:solidFill>
                <a:schemeClr val="accent1"/>
              </a:solidFill>
              <a:effectLst>
                <a:outerShdw blurRad="406400" dist="38100" sx="85000" sy="85000" algn="l" rotWithShape="0">
                  <a:prstClr val="black">
                    <a:alpha val="44000"/>
                  </a:prstClr>
                </a:outerShdw>
              </a:effectLst>
            </a:endParaRPr>
          </a:p>
        </p:txBody>
      </p:sp>
      <p:sp>
        <p:nvSpPr>
          <p:cNvPr id="4" name="Subtitle 2">
            <a:extLst>
              <a:ext uri="{FF2B5EF4-FFF2-40B4-BE49-F238E27FC236}">
                <a16:creationId xmlns:a16="http://schemas.microsoft.com/office/drawing/2014/main" id="{7F8C341A-4DA5-C545-BE6E-A7EE19DEAD67}"/>
              </a:ext>
            </a:extLst>
          </p:cNvPr>
          <p:cNvSpPr txBox="1">
            <a:spLocks/>
          </p:cNvSpPr>
          <p:nvPr/>
        </p:nvSpPr>
        <p:spPr>
          <a:xfrm>
            <a:off x="112940" y="4006742"/>
            <a:ext cx="8391979" cy="16017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Christine Darve, Ph.D.</a:t>
            </a:r>
          </a:p>
          <a:p>
            <a:pPr marL="0" indent="0" algn="ctr">
              <a:buNone/>
            </a:pPr>
            <a:r>
              <a:rPr lang="en-US" sz="2400" b="1" dirty="0"/>
              <a:t>on behalf of the ASP International Organizing Committee</a:t>
            </a:r>
          </a:p>
        </p:txBody>
      </p:sp>
      <p:pic>
        <p:nvPicPr>
          <p:cNvPr id="5" name="Picture 4">
            <a:extLst>
              <a:ext uri="{FF2B5EF4-FFF2-40B4-BE49-F238E27FC236}">
                <a16:creationId xmlns:a16="http://schemas.microsoft.com/office/drawing/2014/main" id="{D24E0BCB-D44E-1B41-B871-6F389C08B84C}"/>
              </a:ext>
            </a:extLst>
          </p:cNvPr>
          <p:cNvPicPr>
            <a:picLocks noChangeAspect="1"/>
          </p:cNvPicPr>
          <p:nvPr/>
        </p:nvPicPr>
        <p:blipFill>
          <a:blip r:embed="rId3"/>
          <a:stretch>
            <a:fillRect/>
          </a:stretch>
        </p:blipFill>
        <p:spPr>
          <a:xfrm>
            <a:off x="206829" y="5649119"/>
            <a:ext cx="8140700" cy="1054100"/>
          </a:xfrm>
          <a:prstGeom prst="rect">
            <a:avLst/>
          </a:prstGeom>
        </p:spPr>
      </p:pic>
      <p:pic>
        <p:nvPicPr>
          <p:cNvPr id="6" name="Picture 5">
            <a:hlinkClick r:id="" action="ppaction://hlinkshowjump?jump=nextslide"/>
            <a:extLst>
              <a:ext uri="{FF2B5EF4-FFF2-40B4-BE49-F238E27FC236}">
                <a16:creationId xmlns:a16="http://schemas.microsoft.com/office/drawing/2014/main" id="{F14CAAD2-A0AC-974F-930D-35BD56374793}"/>
              </a:ext>
            </a:extLst>
          </p:cNvPr>
          <p:cNvPicPr>
            <a:picLocks noChangeAspect="1"/>
          </p:cNvPicPr>
          <p:nvPr/>
        </p:nvPicPr>
        <p:blipFill rotWithShape="1">
          <a:blip r:embed="rId4"/>
          <a:srcRect b="3268"/>
          <a:stretch/>
        </p:blipFill>
        <p:spPr>
          <a:xfrm>
            <a:off x="8379279" y="726979"/>
            <a:ext cx="3830955" cy="3276595"/>
          </a:xfrm>
          <a:prstGeom prst="rect">
            <a:avLst/>
          </a:prstGeom>
          <a:effectLst>
            <a:reflection stA="38000" endPos="54000" dist="127000" dir="5400000" sy="-100000" algn="bl" rotWithShape="0"/>
          </a:effectLst>
        </p:spPr>
      </p:pic>
      <p:sp>
        <p:nvSpPr>
          <p:cNvPr id="7" name="Rectangle 6">
            <a:extLst>
              <a:ext uri="{FF2B5EF4-FFF2-40B4-BE49-F238E27FC236}">
                <a16:creationId xmlns:a16="http://schemas.microsoft.com/office/drawing/2014/main" id="{467E0549-63B3-B545-B89E-C0C475795345}"/>
              </a:ext>
            </a:extLst>
          </p:cNvPr>
          <p:cNvSpPr/>
          <p:nvPr/>
        </p:nvSpPr>
        <p:spPr>
          <a:xfrm>
            <a:off x="-55789" y="3203828"/>
            <a:ext cx="8729436" cy="369332"/>
          </a:xfrm>
          <a:prstGeom prst="rect">
            <a:avLst/>
          </a:prstGeom>
        </p:spPr>
        <p:txBody>
          <a:bodyPr wrap="square">
            <a:spAutoFit/>
          </a:bodyPr>
          <a:lstStyle/>
          <a:p>
            <a:r>
              <a:rPr lang="sv-SE" b="1" i="1" dirty="0" err="1"/>
              <a:t>Scientific</a:t>
            </a:r>
            <a:r>
              <a:rPr lang="sv-SE" b="1" i="1" dirty="0"/>
              <a:t> Session #21890, Science in </a:t>
            </a:r>
            <a:r>
              <a:rPr lang="sv-SE" b="1" i="1" dirty="0" err="1"/>
              <a:t>Africa</a:t>
            </a:r>
            <a:r>
              <a:rPr lang="sv-SE" b="1" i="1" dirty="0"/>
              <a:t>: New Programs and </a:t>
            </a:r>
            <a:r>
              <a:rPr lang="sv-SE" b="1" i="1" dirty="0" err="1"/>
              <a:t>Contributions</a:t>
            </a:r>
            <a:endParaRPr lang="sv-SE" b="1" i="1" dirty="0"/>
          </a:p>
        </p:txBody>
      </p:sp>
      <p:sp>
        <p:nvSpPr>
          <p:cNvPr id="8" name="Rectangle 7">
            <a:extLst>
              <a:ext uri="{FF2B5EF4-FFF2-40B4-BE49-F238E27FC236}">
                <a16:creationId xmlns:a16="http://schemas.microsoft.com/office/drawing/2014/main" id="{AC7DF849-5C40-1D4A-9F2B-B5A877BD9CB6}"/>
              </a:ext>
            </a:extLst>
          </p:cNvPr>
          <p:cNvSpPr/>
          <p:nvPr/>
        </p:nvSpPr>
        <p:spPr>
          <a:xfrm>
            <a:off x="2536259" y="5198493"/>
            <a:ext cx="4022191" cy="369332"/>
          </a:xfrm>
          <a:prstGeom prst="rect">
            <a:avLst/>
          </a:prstGeom>
        </p:spPr>
        <p:txBody>
          <a:bodyPr wrap="none">
            <a:spAutoFit/>
          </a:bodyPr>
          <a:lstStyle/>
          <a:p>
            <a:r>
              <a:rPr lang="en-US" dirty="0"/>
              <a:t>https://</a:t>
            </a:r>
            <a:r>
              <a:rPr lang="en-US" dirty="0" err="1"/>
              <a:t>www.africanschoolofphysics.org</a:t>
            </a:r>
            <a:r>
              <a:rPr lang="en-US" dirty="0"/>
              <a:t>/</a:t>
            </a:r>
          </a:p>
        </p:txBody>
      </p:sp>
    </p:spTree>
    <p:extLst>
      <p:ext uri="{BB962C8B-B14F-4D97-AF65-F5344CB8AC3E}">
        <p14:creationId xmlns:p14="http://schemas.microsoft.com/office/powerpoint/2010/main" val="682983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0B5225-3A31-AA4D-953F-AC9A095F63A0}"/>
              </a:ext>
            </a:extLst>
          </p:cNvPr>
          <p:cNvPicPr>
            <a:picLocks noChangeAspect="1"/>
          </p:cNvPicPr>
          <p:nvPr/>
        </p:nvPicPr>
        <p:blipFill>
          <a:blip r:embed="rId3"/>
          <a:stretch>
            <a:fillRect/>
          </a:stretch>
        </p:blipFill>
        <p:spPr>
          <a:xfrm>
            <a:off x="295636" y="2250806"/>
            <a:ext cx="4258984" cy="2030133"/>
          </a:xfrm>
          <a:prstGeom prst="rect">
            <a:avLst/>
          </a:prstGeom>
        </p:spPr>
      </p:pic>
      <p:pic>
        <p:nvPicPr>
          <p:cNvPr id="5" name="Picture 4">
            <a:extLst>
              <a:ext uri="{FF2B5EF4-FFF2-40B4-BE49-F238E27FC236}">
                <a16:creationId xmlns:a16="http://schemas.microsoft.com/office/drawing/2014/main" id="{CB7CF240-ECF2-CC4B-ACC7-9CD87C402AF6}"/>
              </a:ext>
            </a:extLst>
          </p:cNvPr>
          <p:cNvPicPr>
            <a:picLocks noChangeAspect="1"/>
          </p:cNvPicPr>
          <p:nvPr/>
        </p:nvPicPr>
        <p:blipFill>
          <a:blip r:embed="rId4"/>
          <a:stretch>
            <a:fillRect/>
          </a:stretch>
        </p:blipFill>
        <p:spPr>
          <a:xfrm>
            <a:off x="295636" y="4348034"/>
            <a:ext cx="4258984" cy="2057400"/>
          </a:xfrm>
          <a:prstGeom prst="rect">
            <a:avLst/>
          </a:prstGeom>
        </p:spPr>
      </p:pic>
      <p:sp>
        <p:nvSpPr>
          <p:cNvPr id="6" name="Title 1">
            <a:extLst>
              <a:ext uri="{FF2B5EF4-FFF2-40B4-BE49-F238E27FC236}">
                <a16:creationId xmlns:a16="http://schemas.microsoft.com/office/drawing/2014/main" id="{8CD1D37F-25F6-BA47-86E7-62B989E50FBE}"/>
              </a:ext>
            </a:extLst>
          </p:cNvPr>
          <p:cNvSpPr txBox="1">
            <a:spLocks/>
          </p:cNvSpPr>
          <p:nvPr/>
        </p:nvSpPr>
        <p:spPr>
          <a:xfrm>
            <a:off x="648248" y="395046"/>
            <a:ext cx="8402618" cy="6490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1"/>
                </a:solidFill>
                <a:effectLst>
                  <a:outerShdw blurRad="635000" dist="38100" algn="l" rotWithShape="0">
                    <a:prstClr val="black">
                      <a:alpha val="40000"/>
                    </a:prstClr>
                  </a:outerShdw>
                </a:effectLst>
              </a:rPr>
              <a:t>ASP Students</a:t>
            </a:r>
          </a:p>
        </p:txBody>
      </p:sp>
      <p:pic>
        <p:nvPicPr>
          <p:cNvPr id="12" name="Picture 11">
            <a:extLst>
              <a:ext uri="{FF2B5EF4-FFF2-40B4-BE49-F238E27FC236}">
                <a16:creationId xmlns:a16="http://schemas.microsoft.com/office/drawing/2014/main" id="{FE35223D-1081-9E4A-89AA-913A7D40DF4D}"/>
              </a:ext>
            </a:extLst>
          </p:cNvPr>
          <p:cNvPicPr>
            <a:picLocks noChangeAspect="1"/>
          </p:cNvPicPr>
          <p:nvPr/>
        </p:nvPicPr>
        <p:blipFill>
          <a:blip r:embed="rId5"/>
          <a:stretch>
            <a:fillRect/>
          </a:stretch>
        </p:blipFill>
        <p:spPr>
          <a:xfrm>
            <a:off x="8326820" y="2250806"/>
            <a:ext cx="3141133" cy="2030133"/>
          </a:xfrm>
          <a:prstGeom prst="rect">
            <a:avLst/>
          </a:prstGeom>
        </p:spPr>
      </p:pic>
      <p:pic>
        <p:nvPicPr>
          <p:cNvPr id="13" name="Picture 12">
            <a:extLst>
              <a:ext uri="{FF2B5EF4-FFF2-40B4-BE49-F238E27FC236}">
                <a16:creationId xmlns:a16="http://schemas.microsoft.com/office/drawing/2014/main" id="{84424A06-8D49-7447-81A0-2D40785B6598}"/>
              </a:ext>
            </a:extLst>
          </p:cNvPr>
          <p:cNvPicPr>
            <a:picLocks noChangeAspect="1"/>
          </p:cNvPicPr>
          <p:nvPr/>
        </p:nvPicPr>
        <p:blipFill>
          <a:blip r:embed="rId6"/>
          <a:stretch>
            <a:fillRect/>
          </a:stretch>
        </p:blipFill>
        <p:spPr>
          <a:xfrm>
            <a:off x="4752004" y="2262013"/>
            <a:ext cx="3377432" cy="2020806"/>
          </a:xfrm>
          <a:prstGeom prst="rect">
            <a:avLst/>
          </a:prstGeom>
        </p:spPr>
      </p:pic>
      <p:pic>
        <p:nvPicPr>
          <p:cNvPr id="14" name="Picture 13">
            <a:extLst>
              <a:ext uri="{FF2B5EF4-FFF2-40B4-BE49-F238E27FC236}">
                <a16:creationId xmlns:a16="http://schemas.microsoft.com/office/drawing/2014/main" id="{9305E95C-8498-794A-A89A-F2F314F0B9CC}"/>
              </a:ext>
            </a:extLst>
          </p:cNvPr>
          <p:cNvPicPr>
            <a:picLocks noChangeAspect="1"/>
          </p:cNvPicPr>
          <p:nvPr/>
        </p:nvPicPr>
        <p:blipFill>
          <a:blip r:embed="rId7"/>
          <a:stretch>
            <a:fillRect/>
          </a:stretch>
        </p:blipFill>
        <p:spPr>
          <a:xfrm>
            <a:off x="5964620" y="4328221"/>
            <a:ext cx="5503333" cy="2077213"/>
          </a:xfrm>
          <a:prstGeom prst="rect">
            <a:avLst/>
          </a:prstGeom>
        </p:spPr>
      </p:pic>
    </p:spTree>
    <p:extLst>
      <p:ext uri="{BB962C8B-B14F-4D97-AF65-F5344CB8AC3E}">
        <p14:creationId xmlns:p14="http://schemas.microsoft.com/office/powerpoint/2010/main" val="3578221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75A1DD2-76F6-AC4F-A227-6014AB43E706}"/>
              </a:ext>
            </a:extLst>
          </p:cNvPr>
          <p:cNvSpPr txBox="1">
            <a:spLocks/>
          </p:cNvSpPr>
          <p:nvPr/>
        </p:nvSpPr>
        <p:spPr>
          <a:xfrm>
            <a:off x="186267" y="1908195"/>
            <a:ext cx="12005733" cy="14478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i="1" dirty="0">
                <a:latin typeface="Arial" panose="020B0604020202020204" pitchFamily="34" charset="0"/>
                <a:cs typeface="Arial" panose="020B0604020202020204" pitchFamily="34" charset="0"/>
              </a:rPr>
              <a:t>Provide partial or full financial support to students and create a scientific melting pot of cultural diversity</a:t>
            </a:r>
            <a:endParaRPr lang="en-US" sz="1200" b="1" i="1" dirty="0">
              <a:latin typeface="Arial" panose="020B0604020202020204" pitchFamily="34" charset="0"/>
              <a:cs typeface="Arial" panose="020B0604020202020204" pitchFamily="34" charset="0"/>
            </a:endParaRPr>
          </a:p>
          <a:p>
            <a:pPr>
              <a:buSzPct val="100000"/>
              <a:buFont typeface="Arial" panose="020B0604020202020204" pitchFamily="34" charset="0"/>
              <a:buBlip>
                <a:blip r:embed="rId3" r:link="rId4"/>
              </a:buBlip>
            </a:pPr>
            <a:r>
              <a:rPr lang="en-US" sz="2000" b="1" dirty="0">
                <a:latin typeface="Arial" panose="020B0604020202020204" pitchFamily="34" charset="0"/>
                <a:cs typeface="Arial" panose="020B0604020202020204" pitchFamily="34" charset="0"/>
              </a:rPr>
              <a:t>Diversity of academic levels</a:t>
            </a:r>
          </a:p>
          <a:p>
            <a:pPr lvl="1"/>
            <a:r>
              <a:rPr lang="en-US" sz="1800" b="1" dirty="0">
                <a:latin typeface="Arial" panose="020B0604020202020204" pitchFamily="34" charset="0"/>
                <a:cs typeface="Arial" panose="020B0604020202020204" pitchFamily="34" charset="0"/>
              </a:rPr>
              <a:t>Mainly Master and PhD students</a:t>
            </a:r>
            <a:endParaRPr lang="en-US" sz="800" b="1" dirty="0">
              <a:latin typeface="Arial" panose="020B0604020202020204" pitchFamily="34" charset="0"/>
              <a:cs typeface="Arial" panose="020B0604020202020204" pitchFamily="34" charset="0"/>
            </a:endParaRPr>
          </a:p>
          <a:p>
            <a:endParaRPr lang="en-US" sz="1800" b="1" dirty="0">
              <a:latin typeface="Arial" panose="020B0604020202020204" pitchFamily="34" charset="0"/>
              <a:cs typeface="Arial" panose="020B0604020202020204" pitchFamily="34" charset="0"/>
            </a:endParaRPr>
          </a:p>
          <a:p>
            <a:endParaRPr lang="en-US" sz="1800" b="1" dirty="0">
              <a:latin typeface="Arial" panose="020B0604020202020204" pitchFamily="34" charset="0"/>
              <a:cs typeface="Arial" panose="020B0604020202020204" pitchFamily="34" charset="0"/>
            </a:endParaRPr>
          </a:p>
          <a:p>
            <a:endParaRPr lang="en-US" sz="1800" b="1" dirty="0"/>
          </a:p>
        </p:txBody>
      </p:sp>
      <p:sp>
        <p:nvSpPr>
          <p:cNvPr id="10" name="Title 1">
            <a:extLst>
              <a:ext uri="{FF2B5EF4-FFF2-40B4-BE49-F238E27FC236}">
                <a16:creationId xmlns:a16="http://schemas.microsoft.com/office/drawing/2014/main" id="{8C5BBFEE-E237-2640-A8ED-1F8F73AD547E}"/>
              </a:ext>
            </a:extLst>
          </p:cNvPr>
          <p:cNvSpPr txBox="1">
            <a:spLocks/>
          </p:cNvSpPr>
          <p:nvPr/>
        </p:nvSpPr>
        <p:spPr>
          <a:xfrm>
            <a:off x="665182" y="395097"/>
            <a:ext cx="8402618" cy="6490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1"/>
                </a:solidFill>
                <a:effectLst>
                  <a:outerShdw blurRad="635000" dist="38100" algn="l" rotWithShape="0">
                    <a:prstClr val="black">
                      <a:alpha val="40000"/>
                    </a:prstClr>
                  </a:outerShdw>
                </a:effectLst>
              </a:rPr>
              <a:t>ASP Students</a:t>
            </a:r>
          </a:p>
        </p:txBody>
      </p:sp>
      <p:pic>
        <p:nvPicPr>
          <p:cNvPr id="11" name="Picture 10">
            <a:extLst>
              <a:ext uri="{FF2B5EF4-FFF2-40B4-BE49-F238E27FC236}">
                <a16:creationId xmlns:a16="http://schemas.microsoft.com/office/drawing/2014/main" id="{5D1983E6-09D1-6341-B8FC-37C210F6D4C6}"/>
              </a:ext>
            </a:extLst>
          </p:cNvPr>
          <p:cNvPicPr>
            <a:picLocks noChangeAspect="1"/>
          </p:cNvPicPr>
          <p:nvPr/>
        </p:nvPicPr>
        <p:blipFill>
          <a:blip r:embed="rId5"/>
          <a:stretch>
            <a:fillRect/>
          </a:stretch>
        </p:blipFill>
        <p:spPr>
          <a:xfrm>
            <a:off x="9973213" y="5407991"/>
            <a:ext cx="2104692" cy="1047342"/>
          </a:xfrm>
          <a:prstGeom prst="rect">
            <a:avLst/>
          </a:prstGeom>
          <a:ln>
            <a:solidFill>
              <a:srgbClr val="8EB4E3"/>
            </a:solidFill>
          </a:ln>
        </p:spPr>
      </p:pic>
      <p:pic>
        <p:nvPicPr>
          <p:cNvPr id="12" name="Picture 11">
            <a:extLst>
              <a:ext uri="{FF2B5EF4-FFF2-40B4-BE49-F238E27FC236}">
                <a16:creationId xmlns:a16="http://schemas.microsoft.com/office/drawing/2014/main" id="{1F0E895F-7105-124B-902B-BF7901684FC0}"/>
              </a:ext>
            </a:extLst>
          </p:cNvPr>
          <p:cNvPicPr>
            <a:picLocks noChangeAspect="1"/>
          </p:cNvPicPr>
          <p:nvPr/>
        </p:nvPicPr>
        <p:blipFill>
          <a:blip r:embed="rId6"/>
          <a:stretch>
            <a:fillRect/>
          </a:stretch>
        </p:blipFill>
        <p:spPr>
          <a:xfrm>
            <a:off x="5503333" y="2254279"/>
            <a:ext cx="1371600" cy="1337818"/>
          </a:xfrm>
          <a:prstGeom prst="rect">
            <a:avLst/>
          </a:prstGeom>
          <a:ln>
            <a:solidFill>
              <a:srgbClr val="8EB4E3"/>
            </a:solidFill>
          </a:ln>
        </p:spPr>
      </p:pic>
      <p:pic>
        <p:nvPicPr>
          <p:cNvPr id="13" name="Picture 12">
            <a:extLst>
              <a:ext uri="{FF2B5EF4-FFF2-40B4-BE49-F238E27FC236}">
                <a16:creationId xmlns:a16="http://schemas.microsoft.com/office/drawing/2014/main" id="{F8EAC77D-3D85-E944-970F-5669E24B4628}"/>
              </a:ext>
            </a:extLst>
          </p:cNvPr>
          <p:cNvPicPr>
            <a:picLocks noChangeAspect="1"/>
          </p:cNvPicPr>
          <p:nvPr/>
        </p:nvPicPr>
        <p:blipFill>
          <a:blip r:embed="rId7"/>
          <a:stretch>
            <a:fillRect/>
          </a:stretch>
        </p:blipFill>
        <p:spPr>
          <a:xfrm>
            <a:off x="8233042" y="5407992"/>
            <a:ext cx="1626075" cy="1047342"/>
          </a:xfrm>
          <a:prstGeom prst="rect">
            <a:avLst/>
          </a:prstGeom>
          <a:ln>
            <a:solidFill>
              <a:srgbClr val="8EB4E3"/>
            </a:solidFill>
          </a:ln>
        </p:spPr>
      </p:pic>
      <p:pic>
        <p:nvPicPr>
          <p:cNvPr id="6" name="Picture 5">
            <a:extLst>
              <a:ext uri="{FF2B5EF4-FFF2-40B4-BE49-F238E27FC236}">
                <a16:creationId xmlns:a16="http://schemas.microsoft.com/office/drawing/2014/main" id="{32F9EA1E-9DCE-4E49-9D07-7A64D9ECB957}"/>
              </a:ext>
            </a:extLst>
          </p:cNvPr>
          <p:cNvPicPr>
            <a:picLocks noChangeAspect="1"/>
          </p:cNvPicPr>
          <p:nvPr/>
        </p:nvPicPr>
        <p:blipFill>
          <a:blip r:embed="rId8"/>
          <a:stretch>
            <a:fillRect/>
          </a:stretch>
        </p:blipFill>
        <p:spPr>
          <a:xfrm>
            <a:off x="7560733" y="2254279"/>
            <a:ext cx="4631267" cy="3054503"/>
          </a:xfrm>
          <a:prstGeom prst="rect">
            <a:avLst/>
          </a:prstGeom>
        </p:spPr>
      </p:pic>
      <p:pic>
        <p:nvPicPr>
          <p:cNvPr id="15" name="Picture 14">
            <a:extLst>
              <a:ext uri="{FF2B5EF4-FFF2-40B4-BE49-F238E27FC236}">
                <a16:creationId xmlns:a16="http://schemas.microsoft.com/office/drawing/2014/main" id="{E6930824-A51B-AB47-A9A7-C64FB8787501}"/>
              </a:ext>
            </a:extLst>
          </p:cNvPr>
          <p:cNvPicPr>
            <a:picLocks noChangeAspect="1"/>
          </p:cNvPicPr>
          <p:nvPr/>
        </p:nvPicPr>
        <p:blipFill>
          <a:blip r:embed="rId9"/>
          <a:stretch>
            <a:fillRect/>
          </a:stretch>
        </p:blipFill>
        <p:spPr>
          <a:xfrm>
            <a:off x="5783797" y="3922053"/>
            <a:ext cx="1627620" cy="2262346"/>
          </a:xfrm>
          <a:prstGeom prst="rect">
            <a:avLst/>
          </a:prstGeom>
        </p:spPr>
      </p:pic>
      <p:sp>
        <p:nvSpPr>
          <p:cNvPr id="2" name="Rectangle 1">
            <a:extLst>
              <a:ext uri="{FF2B5EF4-FFF2-40B4-BE49-F238E27FC236}">
                <a16:creationId xmlns:a16="http://schemas.microsoft.com/office/drawing/2014/main" id="{279E7BFD-EB5C-3147-9519-2DB994DF1CA9}"/>
              </a:ext>
            </a:extLst>
          </p:cNvPr>
          <p:cNvSpPr/>
          <p:nvPr/>
        </p:nvSpPr>
        <p:spPr>
          <a:xfrm>
            <a:off x="186267" y="3277670"/>
            <a:ext cx="6096000" cy="677108"/>
          </a:xfrm>
          <a:prstGeom prst="rect">
            <a:avLst/>
          </a:prstGeom>
        </p:spPr>
        <p:txBody>
          <a:bodyPr>
            <a:spAutoFit/>
          </a:bodyPr>
          <a:lstStyle/>
          <a:p>
            <a:pPr>
              <a:buFont typeface="Arial" panose="020B0604020202020204" pitchFamily="34" charset="0"/>
              <a:buBlip>
                <a:blip r:embed="rId3" r:link="rId4"/>
              </a:buBlip>
            </a:pPr>
            <a:r>
              <a:rPr lang="en-US" sz="2000" b="1" dirty="0">
                <a:latin typeface="Arial" panose="020B0604020202020204" pitchFamily="34" charset="0"/>
                <a:cs typeface="Arial" panose="020B0604020202020204" pitchFamily="34" charset="0"/>
              </a:rPr>
              <a:t> Diversity of education background</a:t>
            </a:r>
          </a:p>
          <a:p>
            <a:pPr lvl="1"/>
            <a:r>
              <a:rPr lang="en-US" b="1" dirty="0">
                <a:latin typeface="Arial" panose="020B0604020202020204" pitchFamily="34" charset="0"/>
                <a:cs typeface="Arial" panose="020B0604020202020204" pitchFamily="34" charset="0"/>
              </a:rPr>
              <a:t>From theoretical physics to engineering sciences</a:t>
            </a:r>
            <a:endParaRPr lang="en-US" sz="8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EE78262-47EE-2F4E-9893-F0454989DDBF}"/>
              </a:ext>
            </a:extLst>
          </p:cNvPr>
          <p:cNvSpPr/>
          <p:nvPr/>
        </p:nvSpPr>
        <p:spPr>
          <a:xfrm>
            <a:off x="186267" y="4006196"/>
            <a:ext cx="6096000" cy="677108"/>
          </a:xfrm>
          <a:prstGeom prst="rect">
            <a:avLst/>
          </a:prstGeom>
        </p:spPr>
        <p:txBody>
          <a:bodyPr>
            <a:spAutoFit/>
          </a:bodyPr>
          <a:lstStyle/>
          <a:p>
            <a:pPr>
              <a:buFont typeface="Arial" panose="020B0604020202020204" pitchFamily="34" charset="0"/>
              <a:buBlip>
                <a:blip r:embed="rId3" r:link="rId4"/>
              </a:buBlip>
            </a:pPr>
            <a:r>
              <a:rPr lang="en-US" sz="2000" b="1" dirty="0">
                <a:latin typeface="Arial" panose="020B0604020202020204" pitchFamily="34" charset="0"/>
                <a:cs typeface="Arial" panose="020B0604020202020204" pitchFamily="34" charset="0"/>
              </a:rPr>
              <a:t> Diversity of the countries of origin</a:t>
            </a:r>
          </a:p>
          <a:p>
            <a:pPr lvl="1"/>
            <a:r>
              <a:rPr lang="en-US" b="1" dirty="0">
                <a:latin typeface="Arial" panose="020B0604020202020204" pitchFamily="34" charset="0"/>
                <a:cs typeface="Arial" panose="020B0604020202020204" pitchFamily="34" charset="0"/>
              </a:rPr>
              <a:t>Priority to Sub-Saharan African students</a:t>
            </a:r>
            <a:endParaRPr lang="en-US" sz="8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91E09F8-2D57-A149-82D2-B52C4952CD36}"/>
              </a:ext>
            </a:extLst>
          </p:cNvPr>
          <p:cNvSpPr/>
          <p:nvPr/>
        </p:nvSpPr>
        <p:spPr>
          <a:xfrm>
            <a:off x="187355" y="4777049"/>
            <a:ext cx="6096000" cy="677108"/>
          </a:xfrm>
          <a:prstGeom prst="rect">
            <a:avLst/>
          </a:prstGeom>
        </p:spPr>
        <p:txBody>
          <a:bodyPr>
            <a:spAutoFit/>
          </a:bodyPr>
          <a:lstStyle/>
          <a:p>
            <a:pPr>
              <a:buFont typeface="Arial" panose="020B0604020202020204" pitchFamily="34" charset="0"/>
              <a:buBlip>
                <a:blip r:embed="rId3" r:link="rId4"/>
              </a:buBlip>
            </a:pPr>
            <a:r>
              <a:rPr lang="en-US" sz="2000" b="1" dirty="0">
                <a:latin typeface="Arial" panose="020B0604020202020204" pitchFamily="34" charset="0"/>
                <a:cs typeface="Arial" panose="020B0604020202020204" pitchFamily="34" charset="0"/>
              </a:rPr>
              <a:t> Women participation (~32%)</a:t>
            </a:r>
          </a:p>
          <a:p>
            <a:pPr lvl="1"/>
            <a:r>
              <a:rPr lang="en-US" b="1" dirty="0">
                <a:latin typeface="Arial" panose="020B0604020202020204" pitchFamily="34" charset="0"/>
                <a:cs typeface="Arial" panose="020B0604020202020204" pitchFamily="34" charset="0"/>
              </a:rPr>
              <a:t>Role of women in LDC.</a:t>
            </a:r>
            <a:endParaRPr lang="en-US" sz="8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5AC74C-D3CB-6042-AB18-AAFD8062B69C}"/>
              </a:ext>
            </a:extLst>
          </p:cNvPr>
          <p:cNvSpPr/>
          <p:nvPr/>
        </p:nvSpPr>
        <p:spPr>
          <a:xfrm>
            <a:off x="186267" y="5502844"/>
            <a:ext cx="6096000" cy="677108"/>
          </a:xfrm>
          <a:prstGeom prst="rect">
            <a:avLst/>
          </a:prstGeom>
        </p:spPr>
        <p:txBody>
          <a:bodyPr>
            <a:spAutoFit/>
          </a:bodyPr>
          <a:lstStyle/>
          <a:p>
            <a:pPr>
              <a:buFont typeface="Arial" panose="020B0604020202020204" pitchFamily="34" charset="0"/>
              <a:buBlip>
                <a:blip r:embed="rId3" r:link="rId4"/>
              </a:buBlip>
            </a:pPr>
            <a:r>
              <a:rPr lang="en-US" sz="2000" b="1" dirty="0">
                <a:latin typeface="Arial" panose="020B0604020202020204" pitchFamily="34" charset="0"/>
                <a:cs typeface="Arial" panose="020B0604020202020204" pitchFamily="34" charset="0"/>
              </a:rPr>
              <a:t> Local Universities</a:t>
            </a:r>
          </a:p>
          <a:p>
            <a:pPr lvl="1"/>
            <a:r>
              <a:rPr lang="en-US" b="1" dirty="0">
                <a:latin typeface="Arial" panose="020B0604020202020204" pitchFamily="34" charset="0"/>
                <a:cs typeface="Arial" panose="020B0604020202020204" pitchFamily="34" charset="0"/>
              </a:rPr>
              <a:t>Involve students and professors</a:t>
            </a:r>
            <a:endParaRPr lang="en-US" dirty="0"/>
          </a:p>
        </p:txBody>
      </p:sp>
    </p:spTree>
    <p:extLst>
      <p:ext uri="{BB962C8B-B14F-4D97-AF65-F5344CB8AC3E}">
        <p14:creationId xmlns:p14="http://schemas.microsoft.com/office/powerpoint/2010/main" val="84149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D6BF-9316-594C-81A8-248AAF63A698}"/>
              </a:ext>
            </a:extLst>
          </p:cNvPr>
          <p:cNvSpPr>
            <a:spLocks noGrp="1"/>
          </p:cNvSpPr>
          <p:nvPr>
            <p:ph type="title"/>
          </p:nvPr>
        </p:nvSpPr>
        <p:spPr>
          <a:xfrm>
            <a:off x="721468" y="325829"/>
            <a:ext cx="10515600" cy="529820"/>
          </a:xfrm>
        </p:spPr>
        <p:txBody>
          <a:bodyPr>
            <a:noAutofit/>
          </a:bodyPr>
          <a:lstStyle/>
          <a:p>
            <a:r>
              <a:rPr lang="en-US" b="1" dirty="0">
                <a:effectLst>
                  <a:outerShdw blurRad="635000" dist="38100" algn="l" rotWithShape="0">
                    <a:prstClr val="black">
                      <a:alpha val="40000"/>
                    </a:prstClr>
                  </a:outerShdw>
                </a:effectLst>
              </a:rPr>
              <a:t>ASP2018 Students Profile</a:t>
            </a:r>
          </a:p>
        </p:txBody>
      </p:sp>
      <p:graphicFrame>
        <p:nvGraphicFramePr>
          <p:cNvPr id="5" name="Chart 4">
            <a:extLst>
              <a:ext uri="{FF2B5EF4-FFF2-40B4-BE49-F238E27FC236}">
                <a16:creationId xmlns:a16="http://schemas.microsoft.com/office/drawing/2014/main" id="{312A29F4-FB25-5F42-8CB5-F55C7A4F5799}"/>
              </a:ext>
            </a:extLst>
          </p:cNvPr>
          <p:cNvGraphicFramePr/>
          <p:nvPr>
            <p:extLst>
              <p:ext uri="{D42A27DB-BD31-4B8C-83A1-F6EECF244321}">
                <p14:modId xmlns:p14="http://schemas.microsoft.com/office/powerpoint/2010/main" val="3983347184"/>
              </p:ext>
            </p:extLst>
          </p:nvPr>
        </p:nvGraphicFramePr>
        <p:xfrm>
          <a:off x="56924" y="4176739"/>
          <a:ext cx="4328809" cy="26070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846510D3-154D-C14F-8D44-C8FF9A16F095}"/>
              </a:ext>
            </a:extLst>
          </p:cNvPr>
          <p:cNvGraphicFramePr/>
          <p:nvPr>
            <p:extLst>
              <p:ext uri="{D42A27DB-BD31-4B8C-83A1-F6EECF244321}">
                <p14:modId xmlns:p14="http://schemas.microsoft.com/office/powerpoint/2010/main" val="3376801808"/>
              </p:ext>
            </p:extLst>
          </p:nvPr>
        </p:nvGraphicFramePr>
        <p:xfrm>
          <a:off x="56924" y="1299642"/>
          <a:ext cx="7738533" cy="40125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73B7AE20-34AE-BA49-BFD2-845740ACE4E8}"/>
              </a:ext>
            </a:extLst>
          </p:cNvPr>
          <p:cNvGraphicFramePr/>
          <p:nvPr>
            <p:extLst>
              <p:ext uri="{D42A27DB-BD31-4B8C-83A1-F6EECF244321}">
                <p14:modId xmlns:p14="http://schemas.microsoft.com/office/powerpoint/2010/main" val="2939580254"/>
              </p:ext>
            </p:extLst>
          </p:nvPr>
        </p:nvGraphicFramePr>
        <p:xfrm>
          <a:off x="4166994" y="3949778"/>
          <a:ext cx="3171263" cy="230295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a:extLst>
              <a:ext uri="{FF2B5EF4-FFF2-40B4-BE49-F238E27FC236}">
                <a16:creationId xmlns:a16="http://schemas.microsoft.com/office/drawing/2014/main" id="{9FCE7634-1B91-3442-B1C1-DF2CC2D8B663}"/>
              </a:ext>
            </a:extLst>
          </p:cNvPr>
          <p:cNvGraphicFramePr>
            <a:graphicFrameLocks/>
          </p:cNvGraphicFramePr>
          <p:nvPr>
            <p:extLst>
              <p:ext uri="{D42A27DB-BD31-4B8C-83A1-F6EECF244321}">
                <p14:modId xmlns:p14="http://schemas.microsoft.com/office/powerpoint/2010/main" val="3298904255"/>
              </p:ext>
            </p:extLst>
          </p:nvPr>
        </p:nvGraphicFramePr>
        <p:xfrm>
          <a:off x="7151991" y="1893384"/>
          <a:ext cx="5040009" cy="468623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0345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7" grpId="0">
        <p:bldAsOne/>
      </p:bldGraphic>
      <p:bldGraphic spid="21"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315201" y="3862953"/>
            <a:ext cx="1799095" cy="2527300"/>
          </a:xfrm>
          <a:prstGeom prst="rect">
            <a:avLst/>
          </a:prstGeom>
        </p:spPr>
      </p:pic>
      <p:sp>
        <p:nvSpPr>
          <p:cNvPr id="5" name="Title 4"/>
          <p:cNvSpPr>
            <a:spLocks noGrp="1"/>
          </p:cNvSpPr>
          <p:nvPr>
            <p:ph type="title"/>
          </p:nvPr>
        </p:nvSpPr>
        <p:spPr>
          <a:xfrm>
            <a:off x="512781" y="460770"/>
            <a:ext cx="8402618" cy="609600"/>
          </a:xfrm>
        </p:spPr>
        <p:txBody>
          <a:bodyPr>
            <a:noAutofit/>
          </a:bodyPr>
          <a:lstStyle/>
          <a:p>
            <a:r>
              <a:rPr lang="en-US" dirty="0">
                <a:effectLst>
                  <a:outerShdw blurRad="635000" dist="38100" algn="l" rotWithShape="0">
                    <a:prstClr val="black">
                      <a:alpha val="40000"/>
                    </a:prstClr>
                  </a:outerShdw>
                </a:effectLst>
              </a:rPr>
              <a:t>World-Class Lecturers </a:t>
            </a:r>
          </a:p>
        </p:txBody>
      </p:sp>
      <p:sp>
        <p:nvSpPr>
          <p:cNvPr id="9" name="TextBox 8"/>
          <p:cNvSpPr txBox="1"/>
          <p:nvPr/>
        </p:nvSpPr>
        <p:spPr>
          <a:xfrm>
            <a:off x="88478" y="1941928"/>
            <a:ext cx="10651376" cy="496931"/>
          </a:xfrm>
          <a:prstGeom prst="rect">
            <a:avLst/>
          </a:prstGeom>
          <a:noFill/>
        </p:spPr>
        <p:txBody>
          <a:bodyPr wrap="square" rtlCol="0">
            <a:spAutoFit/>
          </a:bodyPr>
          <a:lstStyle/>
          <a:p>
            <a:pPr marL="342900" indent="-342900">
              <a:lnSpc>
                <a:spcPct val="150000"/>
              </a:lnSpc>
              <a:buFont typeface="Wingdings" charset="2"/>
              <a:buChar char="²"/>
            </a:pPr>
            <a:r>
              <a:rPr lang="en-US" sz="2000" b="1" dirty="0">
                <a:solidFill>
                  <a:srgbClr val="000000"/>
                </a:solidFill>
                <a:latin typeface="Arial" panose="020B0604020202020204" pitchFamily="34" charset="0"/>
                <a:cs typeface="Arial" panose="020B0604020202020204" pitchFamily="34" charset="0"/>
              </a:rPr>
              <a:t>People-oriented lecturers willing to share their experience with African students</a:t>
            </a:r>
          </a:p>
        </p:txBody>
      </p:sp>
      <p:pic>
        <p:nvPicPr>
          <p:cNvPr id="12" name="Picture 5"/>
          <p:cNvPicPr>
            <a:picLocks noChangeAspect="1" noChangeArrowheads="1"/>
          </p:cNvPicPr>
          <p:nvPr/>
        </p:nvPicPr>
        <p:blipFill>
          <a:blip r:embed="rId4" cstate="print"/>
          <a:srcRect l="29058" r="29058"/>
          <a:stretch>
            <a:fillRect/>
          </a:stretch>
        </p:blipFill>
        <p:spPr bwMode="auto">
          <a:xfrm rot="240000">
            <a:off x="8490944" y="3499719"/>
            <a:ext cx="1982631" cy="1379838"/>
          </a:xfrm>
          <a:prstGeom prst="rect">
            <a:avLst/>
          </a:prstGeom>
          <a:noFill/>
          <a:ln w="38100" cmpd="sng">
            <a:solidFill>
              <a:schemeClr val="tx2">
                <a:lumMod val="20000"/>
                <a:lumOff val="80000"/>
              </a:schemeClr>
            </a:solidFill>
            <a:miter lim="800000"/>
            <a:headEnd/>
            <a:tailEnd/>
          </a:ln>
        </p:spPr>
      </p:pic>
      <p:pic>
        <p:nvPicPr>
          <p:cNvPr id="7" name="Picture 6"/>
          <p:cNvPicPr>
            <a:picLocks noChangeAspect="1"/>
          </p:cNvPicPr>
          <p:nvPr/>
        </p:nvPicPr>
        <p:blipFill>
          <a:blip r:embed="rId5"/>
          <a:stretch>
            <a:fillRect/>
          </a:stretch>
        </p:blipFill>
        <p:spPr>
          <a:xfrm>
            <a:off x="9165217" y="2390899"/>
            <a:ext cx="1143000" cy="1059439"/>
          </a:xfrm>
          <a:prstGeom prst="rect">
            <a:avLst/>
          </a:prstGeom>
        </p:spPr>
      </p:pic>
      <p:pic>
        <p:nvPicPr>
          <p:cNvPr id="11" name="Picture 10"/>
          <p:cNvPicPr>
            <a:picLocks noChangeAspect="1"/>
          </p:cNvPicPr>
          <p:nvPr/>
        </p:nvPicPr>
        <p:blipFill>
          <a:blip r:embed="rId6"/>
          <a:stretch>
            <a:fillRect/>
          </a:stretch>
        </p:blipFill>
        <p:spPr>
          <a:xfrm>
            <a:off x="8789557" y="849056"/>
            <a:ext cx="1379675" cy="1123069"/>
          </a:xfrm>
          <a:prstGeom prst="rect">
            <a:avLst/>
          </a:prstGeom>
          <a:ln>
            <a:solidFill>
              <a:srgbClr val="8EB4E3"/>
            </a:solidFill>
          </a:ln>
        </p:spPr>
      </p:pic>
      <p:pic>
        <p:nvPicPr>
          <p:cNvPr id="8" name="Picture 7"/>
          <p:cNvPicPr>
            <a:picLocks noChangeAspect="1"/>
          </p:cNvPicPr>
          <p:nvPr/>
        </p:nvPicPr>
        <p:blipFill>
          <a:blip r:embed="rId7"/>
          <a:stretch>
            <a:fillRect/>
          </a:stretch>
        </p:blipFill>
        <p:spPr>
          <a:xfrm>
            <a:off x="9817100" y="3161236"/>
            <a:ext cx="2374900" cy="997739"/>
          </a:xfrm>
          <a:prstGeom prst="rect">
            <a:avLst/>
          </a:prstGeom>
        </p:spPr>
      </p:pic>
      <p:pic>
        <p:nvPicPr>
          <p:cNvPr id="6" name="Picture 5">
            <a:extLst>
              <a:ext uri="{FF2B5EF4-FFF2-40B4-BE49-F238E27FC236}">
                <a16:creationId xmlns:a16="http://schemas.microsoft.com/office/drawing/2014/main" id="{BA6CFC2E-6507-834B-9040-66AC481FDDF9}"/>
              </a:ext>
            </a:extLst>
          </p:cNvPr>
          <p:cNvPicPr>
            <a:picLocks noChangeAspect="1"/>
          </p:cNvPicPr>
          <p:nvPr/>
        </p:nvPicPr>
        <p:blipFill>
          <a:blip r:embed="rId8"/>
          <a:stretch>
            <a:fillRect/>
          </a:stretch>
        </p:blipFill>
        <p:spPr>
          <a:xfrm>
            <a:off x="169024" y="4413627"/>
            <a:ext cx="4693881" cy="1788899"/>
          </a:xfrm>
          <a:prstGeom prst="rect">
            <a:avLst/>
          </a:prstGeom>
        </p:spPr>
      </p:pic>
      <p:pic>
        <p:nvPicPr>
          <p:cNvPr id="10" name="Picture 9">
            <a:extLst>
              <a:ext uri="{FF2B5EF4-FFF2-40B4-BE49-F238E27FC236}">
                <a16:creationId xmlns:a16="http://schemas.microsoft.com/office/drawing/2014/main" id="{07846395-4385-5E42-92DC-DC7208B65AE4}"/>
              </a:ext>
            </a:extLst>
          </p:cNvPr>
          <p:cNvPicPr>
            <a:picLocks noChangeAspect="1"/>
          </p:cNvPicPr>
          <p:nvPr/>
        </p:nvPicPr>
        <p:blipFill>
          <a:blip r:embed="rId9"/>
          <a:stretch>
            <a:fillRect/>
          </a:stretch>
        </p:blipFill>
        <p:spPr>
          <a:xfrm>
            <a:off x="9479395" y="4954307"/>
            <a:ext cx="2076930" cy="1431252"/>
          </a:xfrm>
          <a:prstGeom prst="rect">
            <a:avLst/>
          </a:prstGeom>
        </p:spPr>
      </p:pic>
      <p:pic>
        <p:nvPicPr>
          <p:cNvPr id="14" name="Picture 13">
            <a:extLst>
              <a:ext uri="{FF2B5EF4-FFF2-40B4-BE49-F238E27FC236}">
                <a16:creationId xmlns:a16="http://schemas.microsoft.com/office/drawing/2014/main" id="{DE5DD2F8-446A-D840-A724-FFFFFD385049}"/>
              </a:ext>
            </a:extLst>
          </p:cNvPr>
          <p:cNvPicPr>
            <a:picLocks noChangeAspect="1"/>
          </p:cNvPicPr>
          <p:nvPr/>
        </p:nvPicPr>
        <p:blipFill>
          <a:blip r:embed="rId10"/>
          <a:stretch>
            <a:fillRect/>
          </a:stretch>
        </p:blipFill>
        <p:spPr>
          <a:xfrm>
            <a:off x="4964956" y="5051400"/>
            <a:ext cx="1622287" cy="1151126"/>
          </a:xfrm>
          <a:prstGeom prst="rect">
            <a:avLst/>
          </a:prstGeom>
        </p:spPr>
      </p:pic>
      <p:sp>
        <p:nvSpPr>
          <p:cNvPr id="2" name="TextBox 1">
            <a:extLst>
              <a:ext uri="{FF2B5EF4-FFF2-40B4-BE49-F238E27FC236}">
                <a16:creationId xmlns:a16="http://schemas.microsoft.com/office/drawing/2014/main" id="{FF2E772D-E465-FB4E-878B-2FC5D57924A4}"/>
              </a:ext>
            </a:extLst>
          </p:cNvPr>
          <p:cNvSpPr txBox="1"/>
          <p:nvPr/>
        </p:nvSpPr>
        <p:spPr>
          <a:xfrm>
            <a:off x="-96253" y="-1764632"/>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CA27F9B7-2B94-D54D-BD36-5C4C328D14DE}"/>
              </a:ext>
            </a:extLst>
          </p:cNvPr>
          <p:cNvPicPr>
            <a:picLocks noChangeAspect="1"/>
          </p:cNvPicPr>
          <p:nvPr/>
        </p:nvPicPr>
        <p:blipFill>
          <a:blip r:embed="rId11"/>
          <a:stretch>
            <a:fillRect/>
          </a:stretch>
        </p:blipFill>
        <p:spPr>
          <a:xfrm>
            <a:off x="6160072" y="4450335"/>
            <a:ext cx="975788" cy="1202130"/>
          </a:xfrm>
          <a:prstGeom prst="rect">
            <a:avLst/>
          </a:prstGeom>
        </p:spPr>
      </p:pic>
      <p:sp>
        <p:nvSpPr>
          <p:cNvPr id="15" name="Rectangle 14">
            <a:extLst>
              <a:ext uri="{FF2B5EF4-FFF2-40B4-BE49-F238E27FC236}">
                <a16:creationId xmlns:a16="http://schemas.microsoft.com/office/drawing/2014/main" id="{925402CF-A1DD-D145-A025-54AD330E41E8}"/>
              </a:ext>
            </a:extLst>
          </p:cNvPr>
          <p:cNvSpPr/>
          <p:nvPr/>
        </p:nvSpPr>
        <p:spPr>
          <a:xfrm>
            <a:off x="88478" y="2398901"/>
            <a:ext cx="6096000" cy="496931"/>
          </a:xfrm>
          <a:prstGeom prst="rect">
            <a:avLst/>
          </a:prstGeom>
        </p:spPr>
        <p:txBody>
          <a:bodyPr>
            <a:spAutoFit/>
          </a:bodyPr>
          <a:lstStyle/>
          <a:p>
            <a:pPr marL="342900" indent="-342900">
              <a:lnSpc>
                <a:spcPct val="150000"/>
              </a:lnSpc>
              <a:buFont typeface="Wingdings" charset="2"/>
              <a:buChar char="²"/>
            </a:pPr>
            <a:r>
              <a:rPr lang="en-US" sz="2000" b="1" dirty="0">
                <a:solidFill>
                  <a:srgbClr val="000000"/>
                </a:solidFill>
                <a:latin typeface="Arial" panose="020B0604020202020204" pitchFamily="34" charset="0"/>
                <a:cs typeface="Arial" panose="020B0604020202020204" pitchFamily="34" charset="0"/>
              </a:rPr>
              <a:t>Highly motivated and motivating characters</a:t>
            </a:r>
          </a:p>
        </p:txBody>
      </p:sp>
      <p:sp>
        <p:nvSpPr>
          <p:cNvPr id="16" name="Rectangle 15">
            <a:extLst>
              <a:ext uri="{FF2B5EF4-FFF2-40B4-BE49-F238E27FC236}">
                <a16:creationId xmlns:a16="http://schemas.microsoft.com/office/drawing/2014/main" id="{05209B54-681C-BF45-84B0-B4961AB53226}"/>
              </a:ext>
            </a:extLst>
          </p:cNvPr>
          <p:cNvSpPr/>
          <p:nvPr/>
        </p:nvSpPr>
        <p:spPr>
          <a:xfrm>
            <a:off x="88478" y="2865681"/>
            <a:ext cx="9401398" cy="496931"/>
          </a:xfrm>
          <a:prstGeom prst="rect">
            <a:avLst/>
          </a:prstGeom>
        </p:spPr>
        <p:txBody>
          <a:bodyPr wrap="square">
            <a:spAutoFit/>
          </a:bodyPr>
          <a:lstStyle/>
          <a:p>
            <a:pPr marL="342900" indent="-342900">
              <a:lnSpc>
                <a:spcPct val="150000"/>
              </a:lnSpc>
              <a:buFont typeface="Wingdings" charset="2"/>
              <a:buChar char="²"/>
            </a:pPr>
            <a:r>
              <a:rPr lang="en-US" sz="2000" b="1" dirty="0">
                <a:solidFill>
                  <a:srgbClr val="000000"/>
                </a:solidFill>
                <a:latin typeface="Arial" panose="020B0604020202020204" pitchFamily="34" charset="0"/>
                <a:cs typeface="Arial" panose="020B0604020202020204" pitchFamily="34" charset="0"/>
              </a:rPr>
              <a:t>Most of ASP lecturers are financially supported by their home institutes</a:t>
            </a:r>
          </a:p>
        </p:txBody>
      </p:sp>
      <p:sp>
        <p:nvSpPr>
          <p:cNvPr id="17" name="Rectangle 16">
            <a:extLst>
              <a:ext uri="{FF2B5EF4-FFF2-40B4-BE49-F238E27FC236}">
                <a16:creationId xmlns:a16="http://schemas.microsoft.com/office/drawing/2014/main" id="{3B0EB09B-B9A9-804D-BC0E-26774227245D}"/>
              </a:ext>
            </a:extLst>
          </p:cNvPr>
          <p:cNvSpPr/>
          <p:nvPr/>
        </p:nvSpPr>
        <p:spPr>
          <a:xfrm>
            <a:off x="88478" y="3348734"/>
            <a:ext cx="6096000" cy="496931"/>
          </a:xfrm>
          <a:prstGeom prst="rect">
            <a:avLst/>
          </a:prstGeom>
        </p:spPr>
        <p:txBody>
          <a:bodyPr>
            <a:spAutoFit/>
          </a:bodyPr>
          <a:lstStyle/>
          <a:p>
            <a:pPr marL="342900" indent="-342900">
              <a:lnSpc>
                <a:spcPct val="150000"/>
              </a:lnSpc>
              <a:buFont typeface="Wingdings" charset="2"/>
              <a:buChar char="²"/>
            </a:pPr>
            <a:r>
              <a:rPr lang="en-US" sz="2000" b="1" dirty="0">
                <a:solidFill>
                  <a:srgbClr val="000000"/>
                </a:solidFill>
                <a:latin typeface="Arial" panose="020B0604020202020204" pitchFamily="34" charset="0"/>
                <a:cs typeface="Arial" panose="020B0604020202020204" pitchFamily="34" charset="0"/>
              </a:rPr>
              <a:t>Provide fruitful interactions with students</a:t>
            </a:r>
          </a:p>
        </p:txBody>
      </p:sp>
      <p:sp>
        <p:nvSpPr>
          <p:cNvPr id="18" name="Rectangle 17">
            <a:extLst>
              <a:ext uri="{FF2B5EF4-FFF2-40B4-BE49-F238E27FC236}">
                <a16:creationId xmlns:a16="http://schemas.microsoft.com/office/drawing/2014/main" id="{1F787311-51B8-DB4A-A8A2-5EB93DD83879}"/>
              </a:ext>
            </a:extLst>
          </p:cNvPr>
          <p:cNvSpPr/>
          <p:nvPr/>
        </p:nvSpPr>
        <p:spPr>
          <a:xfrm>
            <a:off x="88478" y="3793206"/>
            <a:ext cx="6395020" cy="496931"/>
          </a:xfrm>
          <a:prstGeom prst="rect">
            <a:avLst/>
          </a:prstGeom>
        </p:spPr>
        <p:txBody>
          <a:bodyPr wrap="none">
            <a:spAutoFit/>
          </a:bodyPr>
          <a:lstStyle/>
          <a:p>
            <a:pPr marL="342900" indent="-342900">
              <a:lnSpc>
                <a:spcPct val="150000"/>
              </a:lnSpc>
              <a:buFont typeface="Wingdings" charset="2"/>
              <a:buChar char="²"/>
            </a:pPr>
            <a:r>
              <a:rPr lang="en-US" sz="2000" b="1" dirty="0">
                <a:solidFill>
                  <a:srgbClr val="000000"/>
                </a:solidFill>
                <a:latin typeface="Arial" panose="020B0604020202020204" pitchFamily="34" charset="0"/>
                <a:cs typeface="Arial" panose="020B0604020202020204" pitchFamily="34" charset="0"/>
              </a:rPr>
              <a:t>Lecturers typically attend the ASP for 3 - 7 days </a:t>
            </a:r>
          </a:p>
        </p:txBody>
      </p:sp>
    </p:spTree>
    <p:extLst>
      <p:ext uri="{BB962C8B-B14F-4D97-AF65-F5344CB8AC3E}">
        <p14:creationId xmlns:p14="http://schemas.microsoft.com/office/powerpoint/2010/main" val="239588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9400" y="645522"/>
            <a:ext cx="10134600" cy="769441"/>
          </a:xfrm>
          <a:prstGeom prst="rect">
            <a:avLst/>
          </a:prstGeom>
        </p:spPr>
        <p:txBody>
          <a:bodyPr wrap="square">
            <a:spAutoFit/>
          </a:bodyPr>
          <a:lstStyle/>
          <a:p>
            <a:r>
              <a:rPr lang="en-US" sz="4400" dirty="0">
                <a:solidFill>
                  <a:schemeClr val="accent1"/>
                </a:solidFill>
                <a:effectLst>
                  <a:outerShdw blurRad="635000" dist="38100" algn="l" rotWithShape="0">
                    <a:prstClr val="black">
                      <a:alpha val="40000"/>
                    </a:prstClr>
                  </a:outerShdw>
                </a:effectLst>
                <a:latin typeface="+mj-lt"/>
                <a:cs typeface="Arial"/>
              </a:rPr>
              <a:t>Forum and Outreach Day</a:t>
            </a:r>
          </a:p>
        </p:txBody>
      </p:sp>
      <p:grpSp>
        <p:nvGrpSpPr>
          <p:cNvPr id="4" name="Group 3">
            <a:extLst>
              <a:ext uri="{FF2B5EF4-FFF2-40B4-BE49-F238E27FC236}">
                <a16:creationId xmlns:a16="http://schemas.microsoft.com/office/drawing/2014/main" id="{C034DBFF-7DCE-5F41-A959-3B48B24F64E5}"/>
              </a:ext>
            </a:extLst>
          </p:cNvPr>
          <p:cNvGrpSpPr/>
          <p:nvPr/>
        </p:nvGrpSpPr>
        <p:grpSpPr>
          <a:xfrm>
            <a:off x="189002" y="1485483"/>
            <a:ext cx="3334534" cy="5250211"/>
            <a:chOff x="189002" y="1485483"/>
            <a:chExt cx="3334534" cy="5250211"/>
          </a:xfrm>
        </p:grpSpPr>
        <p:pic>
          <p:nvPicPr>
            <p:cNvPr id="3" name="Picture 2"/>
            <p:cNvPicPr>
              <a:picLocks noChangeAspect="1"/>
            </p:cNvPicPr>
            <p:nvPr/>
          </p:nvPicPr>
          <p:blipFill>
            <a:blip r:embed="rId3"/>
            <a:stretch>
              <a:fillRect/>
            </a:stretch>
          </p:blipFill>
          <p:spPr>
            <a:xfrm>
              <a:off x="220132" y="5178764"/>
              <a:ext cx="2049155" cy="1556930"/>
            </a:xfrm>
            <a:prstGeom prst="rect">
              <a:avLst/>
            </a:prstGeom>
            <a:ln w="38100" cmpd="sng">
              <a:solidFill>
                <a:srgbClr val="C6D9F1"/>
              </a:solidFill>
            </a:ln>
          </p:spPr>
        </p:pic>
        <p:grpSp>
          <p:nvGrpSpPr>
            <p:cNvPr id="2" name="Group 1">
              <a:extLst>
                <a:ext uri="{FF2B5EF4-FFF2-40B4-BE49-F238E27FC236}">
                  <a16:creationId xmlns:a16="http://schemas.microsoft.com/office/drawing/2014/main" id="{C06C18B8-9498-F649-92A7-A0A31E61765E}"/>
                </a:ext>
              </a:extLst>
            </p:cNvPr>
            <p:cNvGrpSpPr/>
            <p:nvPr/>
          </p:nvGrpSpPr>
          <p:grpSpPr>
            <a:xfrm>
              <a:off x="189002" y="1485483"/>
              <a:ext cx="3334534" cy="3675247"/>
              <a:chOff x="189002" y="1485483"/>
              <a:chExt cx="3334534" cy="3675247"/>
            </a:xfrm>
          </p:grpSpPr>
          <p:sp>
            <p:nvSpPr>
              <p:cNvPr id="6" name="Rectangle 5"/>
              <p:cNvSpPr/>
              <p:nvPr/>
            </p:nvSpPr>
            <p:spPr>
              <a:xfrm>
                <a:off x="189002" y="3406404"/>
                <a:ext cx="3334534" cy="1754326"/>
              </a:xfrm>
              <a:prstGeom prst="rect">
                <a:avLst/>
              </a:prstGeom>
              <a:gradFill>
                <a:gsLst>
                  <a:gs pos="0">
                    <a:schemeClr val="accent5">
                      <a:lumMod val="5000"/>
                      <a:lumOff val="95000"/>
                      <a:alpha val="51000"/>
                    </a:schemeClr>
                  </a:gs>
                  <a:gs pos="81000">
                    <a:schemeClr val="accent5">
                      <a:lumMod val="45000"/>
                      <a:lumOff val="55000"/>
                    </a:schemeClr>
                  </a:gs>
                  <a:gs pos="90000">
                    <a:schemeClr val="accent5">
                      <a:lumMod val="45000"/>
                      <a:lumOff val="55000"/>
                    </a:schemeClr>
                  </a:gs>
                  <a:gs pos="100000">
                    <a:schemeClr val="accent5">
                      <a:lumMod val="30000"/>
                      <a:lumOff val="70000"/>
                    </a:schemeClr>
                  </a:gs>
                </a:gsLst>
                <a:lin ang="5400000" scaled="1"/>
              </a:gradFill>
              <a:ln>
                <a:solidFill>
                  <a:schemeClr val="accent1">
                    <a:alpha val="48000"/>
                  </a:schemeClr>
                </a:solidFill>
              </a:ln>
            </p:spPr>
            <p:txBody>
              <a:bodyPr wrap="square">
                <a:spAutoFit/>
              </a:bodyPr>
              <a:lstStyle/>
              <a:p>
                <a:pPr algn="l" eaLnBrk="0" hangingPunct="0"/>
                <a:r>
                  <a:rPr lang="en-US" b="1" dirty="0">
                    <a:solidFill>
                      <a:srgbClr val="000000"/>
                    </a:solidFill>
                    <a:latin typeface="Arial"/>
                    <a:cs typeface="Arial"/>
                  </a:rPr>
                  <a:t>Dedicated to Knowledge and Transfer  of Technology</a:t>
                </a:r>
                <a:endParaRPr lang="en-US" dirty="0">
                  <a:solidFill>
                    <a:srgbClr val="000000"/>
                  </a:solidFill>
                  <a:latin typeface="Arial"/>
                  <a:cs typeface="Arial"/>
                </a:endParaRPr>
              </a:p>
              <a:p>
                <a:pPr lvl="0" algn="l" eaLnBrk="0" hangingPunct="0"/>
                <a:r>
                  <a:rPr lang="en-US" dirty="0">
                    <a:solidFill>
                      <a:srgbClr val="000000"/>
                    </a:solidFill>
                    <a:latin typeface="Arial"/>
                    <a:cs typeface="Arial"/>
                  </a:rPr>
                  <a:t>Dr. D. ADAMS, chief director: Emerging Research areas &amp; Infrastructure, Human Capital and Knowledge Systems. </a:t>
                </a:r>
              </a:p>
            </p:txBody>
          </p:sp>
          <p:pic>
            <p:nvPicPr>
              <p:cNvPr id="13" name="Picture 1">
                <a:extLst>
                  <a:ext uri="{FF2B5EF4-FFF2-40B4-BE49-F238E27FC236}">
                    <a16:creationId xmlns:a16="http://schemas.microsoft.com/office/drawing/2014/main" id="{23094C7D-7FD9-794D-B77C-ACFCFA461586}"/>
                  </a:ext>
                </a:extLst>
              </p:cNvPr>
              <p:cNvPicPr>
                <a:picLocks noChangeAspect="1" noChangeArrowheads="1"/>
              </p:cNvPicPr>
              <p:nvPr/>
            </p:nvPicPr>
            <p:blipFill>
              <a:blip r:embed="rId4" cstate="print"/>
              <a:srcRect/>
              <a:stretch>
                <a:fillRect/>
              </a:stretch>
            </p:blipFill>
            <p:spPr bwMode="auto">
              <a:xfrm>
                <a:off x="220132" y="1485483"/>
                <a:ext cx="1292873" cy="1998191"/>
              </a:xfrm>
              <a:prstGeom prst="rect">
                <a:avLst/>
              </a:prstGeom>
              <a:noFill/>
              <a:ln w="9525">
                <a:noFill/>
                <a:miter lim="800000"/>
                <a:headEnd/>
                <a:tailEnd/>
              </a:ln>
            </p:spPr>
          </p:pic>
        </p:grpSp>
      </p:grpSp>
      <p:grpSp>
        <p:nvGrpSpPr>
          <p:cNvPr id="14" name="Group 13">
            <a:extLst>
              <a:ext uri="{FF2B5EF4-FFF2-40B4-BE49-F238E27FC236}">
                <a16:creationId xmlns:a16="http://schemas.microsoft.com/office/drawing/2014/main" id="{D57E6CFE-3DF7-A64C-87AF-5152606C651E}"/>
              </a:ext>
            </a:extLst>
          </p:cNvPr>
          <p:cNvGrpSpPr/>
          <p:nvPr/>
        </p:nvGrpSpPr>
        <p:grpSpPr>
          <a:xfrm>
            <a:off x="3553028" y="1466741"/>
            <a:ext cx="3977119" cy="1939664"/>
            <a:chOff x="3646016" y="1466741"/>
            <a:chExt cx="3977119" cy="1939664"/>
          </a:xfrm>
        </p:grpSpPr>
        <p:sp>
          <p:nvSpPr>
            <p:cNvPr id="8" name="Rectangle 7">
              <a:extLst>
                <a:ext uri="{FF2B5EF4-FFF2-40B4-BE49-F238E27FC236}">
                  <a16:creationId xmlns:a16="http://schemas.microsoft.com/office/drawing/2014/main" id="{01F56743-6889-4F4D-8265-6162BEF89582}"/>
                </a:ext>
              </a:extLst>
            </p:cNvPr>
            <p:cNvSpPr/>
            <p:nvPr/>
          </p:nvSpPr>
          <p:spPr>
            <a:xfrm>
              <a:off x="4828547" y="1479144"/>
              <a:ext cx="2794588" cy="1477328"/>
            </a:xfrm>
            <a:prstGeom prst="rect">
              <a:avLst/>
            </a:prstGeom>
            <a:gradFill>
              <a:gsLst>
                <a:gs pos="0">
                  <a:schemeClr val="accent5">
                    <a:lumMod val="5000"/>
                    <a:lumOff val="95000"/>
                    <a:alpha val="51000"/>
                  </a:schemeClr>
                </a:gs>
                <a:gs pos="81000">
                  <a:schemeClr val="accent5">
                    <a:lumMod val="45000"/>
                    <a:lumOff val="55000"/>
                  </a:schemeClr>
                </a:gs>
                <a:gs pos="90000">
                  <a:schemeClr val="accent5">
                    <a:lumMod val="45000"/>
                    <a:lumOff val="55000"/>
                  </a:schemeClr>
                </a:gs>
                <a:gs pos="100000">
                  <a:schemeClr val="accent5">
                    <a:lumMod val="30000"/>
                    <a:lumOff val="70000"/>
                  </a:schemeClr>
                </a:gs>
              </a:gsLst>
              <a:lin ang="5400000" scaled="1"/>
            </a:gradFill>
            <a:ln>
              <a:solidFill>
                <a:schemeClr val="accent1">
                  <a:alpha val="49000"/>
                </a:schemeClr>
              </a:solidFill>
            </a:ln>
          </p:spPr>
          <p:txBody>
            <a:bodyPr wrap="square">
              <a:spAutoFit/>
            </a:bodyPr>
            <a:lstStyle/>
            <a:p>
              <a:r>
                <a:rPr lang="en-US" b="1" dirty="0" err="1">
                  <a:latin typeface="Arial"/>
                  <a:cs typeface="Arial"/>
                </a:rPr>
                <a:t>AfLS</a:t>
              </a:r>
              <a:r>
                <a:rPr lang="en-US" b="1" dirty="0">
                  <a:latin typeface="Arial"/>
                  <a:cs typeface="Arial"/>
                </a:rPr>
                <a:t> and compact acc.</a:t>
              </a:r>
            </a:p>
            <a:p>
              <a:r>
                <a:rPr lang="en-US" b="1" dirty="0">
                  <a:latin typeface="Arial"/>
                  <a:cs typeface="Arial"/>
                </a:rPr>
                <a:t>Prof.</a:t>
              </a:r>
              <a:r>
                <a:rPr lang="en-GB" dirty="0">
                  <a:latin typeface="Arial"/>
                  <a:cs typeface="Arial"/>
                </a:rPr>
                <a:t> H. WINICK, </a:t>
              </a:r>
              <a:r>
                <a:rPr lang="en-US" dirty="0">
                  <a:latin typeface="Arial"/>
                  <a:cs typeface="Arial"/>
                </a:rPr>
                <a:t>Prof. Emeritus, </a:t>
              </a:r>
              <a:r>
                <a:rPr lang="en-GB" dirty="0">
                  <a:latin typeface="Arial"/>
                  <a:cs typeface="Arial"/>
                </a:rPr>
                <a:t>SLAC</a:t>
              </a:r>
              <a:r>
                <a:rPr lang="en-US" dirty="0">
                  <a:latin typeface="Arial"/>
                  <a:cs typeface="Arial"/>
                </a:rPr>
                <a:t> </a:t>
              </a:r>
              <a:r>
                <a:rPr lang="en-US" b="1" dirty="0">
                  <a:latin typeface="Arial"/>
                  <a:cs typeface="Arial"/>
                </a:rPr>
                <a:t>and Prof. </a:t>
              </a:r>
              <a:r>
                <a:rPr lang="en-GB" dirty="0">
                  <a:latin typeface="Arial"/>
                  <a:cs typeface="Arial"/>
                </a:rPr>
                <a:t>L. SERAFINI (INFN, IT) </a:t>
              </a:r>
              <a:endParaRPr lang="en-US" dirty="0">
                <a:latin typeface="Arial"/>
                <a:cs typeface="Arial"/>
              </a:endParaRPr>
            </a:p>
          </p:txBody>
        </p:sp>
        <p:pic>
          <p:nvPicPr>
            <p:cNvPr id="18" name="Picture 17">
              <a:extLst>
                <a:ext uri="{FF2B5EF4-FFF2-40B4-BE49-F238E27FC236}">
                  <a16:creationId xmlns:a16="http://schemas.microsoft.com/office/drawing/2014/main" id="{4FC61E40-1631-3945-9D72-ED91548A39AD}"/>
                </a:ext>
              </a:extLst>
            </p:cNvPr>
            <p:cNvPicPr>
              <a:picLocks noChangeAspect="1"/>
            </p:cNvPicPr>
            <p:nvPr/>
          </p:nvPicPr>
          <p:blipFill>
            <a:blip r:embed="rId5"/>
            <a:stretch>
              <a:fillRect/>
            </a:stretch>
          </p:blipFill>
          <p:spPr>
            <a:xfrm>
              <a:off x="3646016" y="1466741"/>
              <a:ext cx="1240777" cy="1939664"/>
            </a:xfrm>
            <a:prstGeom prst="rect">
              <a:avLst/>
            </a:prstGeom>
          </p:spPr>
        </p:pic>
      </p:grpSp>
      <p:grpSp>
        <p:nvGrpSpPr>
          <p:cNvPr id="26" name="Group 25">
            <a:extLst>
              <a:ext uri="{FF2B5EF4-FFF2-40B4-BE49-F238E27FC236}">
                <a16:creationId xmlns:a16="http://schemas.microsoft.com/office/drawing/2014/main" id="{70EB3035-6B8F-1746-B838-5014E012D703}"/>
              </a:ext>
            </a:extLst>
          </p:cNvPr>
          <p:cNvGrpSpPr/>
          <p:nvPr/>
        </p:nvGrpSpPr>
        <p:grpSpPr>
          <a:xfrm>
            <a:off x="3730963" y="3539804"/>
            <a:ext cx="3684549" cy="3195889"/>
            <a:chOff x="3730963" y="3539804"/>
            <a:chExt cx="3684549" cy="3195889"/>
          </a:xfrm>
        </p:grpSpPr>
        <p:sp>
          <p:nvSpPr>
            <p:cNvPr id="10" name="Rectangle 9">
              <a:extLst>
                <a:ext uri="{FF2B5EF4-FFF2-40B4-BE49-F238E27FC236}">
                  <a16:creationId xmlns:a16="http://schemas.microsoft.com/office/drawing/2014/main" id="{DA545E55-E5D1-7847-AA6F-EA21D846D495}"/>
                </a:ext>
              </a:extLst>
            </p:cNvPr>
            <p:cNvSpPr/>
            <p:nvPr/>
          </p:nvSpPr>
          <p:spPr>
            <a:xfrm>
              <a:off x="4466305" y="3539804"/>
              <a:ext cx="2531644" cy="1200329"/>
            </a:xfrm>
            <a:prstGeom prst="rect">
              <a:avLst/>
            </a:prstGeom>
            <a:gradFill>
              <a:gsLst>
                <a:gs pos="0">
                  <a:schemeClr val="accent5">
                    <a:lumMod val="5000"/>
                    <a:lumOff val="95000"/>
                    <a:alpha val="51000"/>
                  </a:schemeClr>
                </a:gs>
                <a:gs pos="81000">
                  <a:schemeClr val="accent5">
                    <a:lumMod val="45000"/>
                    <a:lumOff val="55000"/>
                  </a:schemeClr>
                </a:gs>
                <a:gs pos="90000">
                  <a:schemeClr val="accent5">
                    <a:lumMod val="45000"/>
                    <a:lumOff val="55000"/>
                  </a:schemeClr>
                </a:gs>
                <a:gs pos="100000">
                  <a:schemeClr val="accent5">
                    <a:lumMod val="30000"/>
                    <a:lumOff val="70000"/>
                  </a:schemeClr>
                </a:gs>
              </a:gsLst>
              <a:lin ang="5400000" scaled="1"/>
            </a:gradFill>
            <a:ln>
              <a:solidFill>
                <a:schemeClr val="accent1">
                  <a:alpha val="49000"/>
                </a:schemeClr>
              </a:solidFill>
            </a:ln>
          </p:spPr>
          <p:txBody>
            <a:bodyPr wrap="square">
              <a:spAutoFit/>
            </a:bodyPr>
            <a:lstStyle/>
            <a:p>
              <a:r>
                <a:rPr lang="sv-SE" b="1" dirty="0" err="1"/>
                <a:t>East</a:t>
              </a:r>
              <a:r>
                <a:rPr lang="sv-SE" b="1" dirty="0"/>
                <a:t> </a:t>
              </a:r>
              <a:r>
                <a:rPr lang="sv-SE" b="1" dirty="0" err="1"/>
                <a:t>Afr</a:t>
              </a:r>
              <a:r>
                <a:rPr lang="sv-SE" b="1" dirty="0"/>
                <a:t>. Science and New ICTP Center</a:t>
              </a:r>
              <a:endParaRPr lang="en-US" b="1" dirty="0"/>
            </a:p>
            <a:p>
              <a:r>
                <a:rPr lang="sv-SE" dirty="0" err="1"/>
                <a:t>Rwandan</a:t>
              </a:r>
              <a:r>
                <a:rPr lang="sv-SE" dirty="0"/>
                <a:t> </a:t>
              </a:r>
              <a:r>
                <a:rPr lang="sv-SE" dirty="0" err="1"/>
                <a:t>Ministry</a:t>
              </a:r>
              <a:r>
                <a:rPr lang="sv-SE" dirty="0"/>
                <a:t> </a:t>
              </a:r>
              <a:r>
                <a:rPr lang="sv-SE" dirty="0" err="1"/>
                <a:t>of</a:t>
              </a:r>
              <a:r>
                <a:rPr lang="sv-SE" dirty="0"/>
                <a:t> </a:t>
              </a:r>
              <a:r>
                <a:rPr lang="sv-SE" dirty="0" err="1"/>
                <a:t>Education</a:t>
              </a:r>
              <a:endParaRPr lang="sv-SE" dirty="0"/>
            </a:p>
          </p:txBody>
        </p:sp>
        <p:pic>
          <p:nvPicPr>
            <p:cNvPr id="17" name="Picture 16">
              <a:extLst>
                <a:ext uri="{FF2B5EF4-FFF2-40B4-BE49-F238E27FC236}">
                  <a16:creationId xmlns:a16="http://schemas.microsoft.com/office/drawing/2014/main" id="{541C8247-DA8D-3A4D-8F1E-F44960D251C0}"/>
                </a:ext>
              </a:extLst>
            </p:cNvPr>
            <p:cNvPicPr>
              <a:picLocks noChangeAspect="1"/>
            </p:cNvPicPr>
            <p:nvPr/>
          </p:nvPicPr>
          <p:blipFill>
            <a:blip r:embed="rId6"/>
            <a:stretch>
              <a:fillRect/>
            </a:stretch>
          </p:blipFill>
          <p:spPr>
            <a:xfrm>
              <a:off x="3730963" y="4803436"/>
              <a:ext cx="1360405" cy="1932257"/>
            </a:xfrm>
            <a:prstGeom prst="rect">
              <a:avLst/>
            </a:prstGeom>
          </p:spPr>
        </p:pic>
        <p:pic>
          <p:nvPicPr>
            <p:cNvPr id="21" name="Picture 20">
              <a:extLst>
                <a:ext uri="{FF2B5EF4-FFF2-40B4-BE49-F238E27FC236}">
                  <a16:creationId xmlns:a16="http://schemas.microsoft.com/office/drawing/2014/main" id="{CFE764EC-E861-6541-B6C3-ADD59CC5AB4A}"/>
                </a:ext>
              </a:extLst>
            </p:cNvPr>
            <p:cNvPicPr>
              <a:picLocks noChangeAspect="1"/>
            </p:cNvPicPr>
            <p:nvPr/>
          </p:nvPicPr>
          <p:blipFill>
            <a:blip r:embed="rId7"/>
            <a:stretch>
              <a:fillRect/>
            </a:stretch>
          </p:blipFill>
          <p:spPr>
            <a:xfrm>
              <a:off x="5614939" y="4379569"/>
              <a:ext cx="1800573" cy="1122989"/>
            </a:xfrm>
            <a:prstGeom prst="rect">
              <a:avLst/>
            </a:prstGeom>
          </p:spPr>
        </p:pic>
        <p:pic>
          <p:nvPicPr>
            <p:cNvPr id="23" name="Picture 22">
              <a:extLst>
                <a:ext uri="{FF2B5EF4-FFF2-40B4-BE49-F238E27FC236}">
                  <a16:creationId xmlns:a16="http://schemas.microsoft.com/office/drawing/2014/main" id="{D0F0DE24-6384-CB40-A7E4-AEAE8FCA1217}"/>
                </a:ext>
              </a:extLst>
            </p:cNvPr>
            <p:cNvPicPr>
              <a:picLocks noChangeAspect="1"/>
            </p:cNvPicPr>
            <p:nvPr/>
          </p:nvPicPr>
          <p:blipFill>
            <a:blip r:embed="rId8"/>
            <a:stretch>
              <a:fillRect/>
            </a:stretch>
          </p:blipFill>
          <p:spPr>
            <a:xfrm>
              <a:off x="5040581" y="4839402"/>
              <a:ext cx="1554591" cy="990993"/>
            </a:xfrm>
            <a:prstGeom prst="rect">
              <a:avLst/>
            </a:prstGeom>
          </p:spPr>
        </p:pic>
        <p:pic>
          <p:nvPicPr>
            <p:cNvPr id="24" name="Picture 23">
              <a:extLst>
                <a:ext uri="{FF2B5EF4-FFF2-40B4-BE49-F238E27FC236}">
                  <a16:creationId xmlns:a16="http://schemas.microsoft.com/office/drawing/2014/main" id="{0CA5EB29-37B1-3D42-AF29-FECA11660008}"/>
                </a:ext>
              </a:extLst>
            </p:cNvPr>
            <p:cNvPicPr>
              <a:picLocks noChangeAspect="1"/>
            </p:cNvPicPr>
            <p:nvPr/>
          </p:nvPicPr>
          <p:blipFill>
            <a:blip r:embed="rId9"/>
            <a:stretch>
              <a:fillRect/>
            </a:stretch>
          </p:blipFill>
          <p:spPr>
            <a:xfrm>
              <a:off x="5091368" y="5663188"/>
              <a:ext cx="2321983" cy="1045938"/>
            </a:xfrm>
            <a:prstGeom prst="rect">
              <a:avLst/>
            </a:prstGeom>
          </p:spPr>
        </p:pic>
      </p:grpSp>
      <p:grpSp>
        <p:nvGrpSpPr>
          <p:cNvPr id="22" name="Group 21">
            <a:extLst>
              <a:ext uri="{FF2B5EF4-FFF2-40B4-BE49-F238E27FC236}">
                <a16:creationId xmlns:a16="http://schemas.microsoft.com/office/drawing/2014/main" id="{CCFA3AEA-589F-E546-9CA7-B85F8354FBAE}"/>
              </a:ext>
            </a:extLst>
          </p:cNvPr>
          <p:cNvGrpSpPr/>
          <p:nvPr/>
        </p:nvGrpSpPr>
        <p:grpSpPr>
          <a:xfrm>
            <a:off x="7676577" y="303957"/>
            <a:ext cx="4381692" cy="3541827"/>
            <a:chOff x="7676577" y="303957"/>
            <a:chExt cx="4381692" cy="3541827"/>
          </a:xfrm>
        </p:grpSpPr>
        <p:sp>
          <p:nvSpPr>
            <p:cNvPr id="9" name="Rectangle 8">
              <a:extLst>
                <a:ext uri="{FF2B5EF4-FFF2-40B4-BE49-F238E27FC236}">
                  <a16:creationId xmlns:a16="http://schemas.microsoft.com/office/drawing/2014/main" id="{31818A8B-1C8B-1146-80DA-3FB1C45695BE}"/>
                </a:ext>
              </a:extLst>
            </p:cNvPr>
            <p:cNvSpPr/>
            <p:nvPr/>
          </p:nvSpPr>
          <p:spPr>
            <a:xfrm>
              <a:off x="8832850" y="303957"/>
              <a:ext cx="3225419" cy="1723742"/>
            </a:xfrm>
            <a:prstGeom prst="rect">
              <a:avLst/>
            </a:prstGeom>
            <a:gradFill>
              <a:gsLst>
                <a:gs pos="0">
                  <a:schemeClr val="accent5">
                    <a:lumMod val="5000"/>
                    <a:lumOff val="95000"/>
                    <a:alpha val="51000"/>
                  </a:schemeClr>
                </a:gs>
                <a:gs pos="81000">
                  <a:schemeClr val="accent5">
                    <a:lumMod val="45000"/>
                    <a:lumOff val="55000"/>
                  </a:schemeClr>
                </a:gs>
                <a:gs pos="90000">
                  <a:schemeClr val="accent5">
                    <a:lumMod val="45000"/>
                    <a:lumOff val="55000"/>
                  </a:schemeClr>
                </a:gs>
                <a:gs pos="100000">
                  <a:schemeClr val="accent5">
                    <a:lumMod val="30000"/>
                    <a:lumOff val="70000"/>
                  </a:schemeClr>
                </a:gs>
              </a:gsLst>
              <a:lin ang="5400000" scaled="1"/>
            </a:gradFill>
            <a:ln>
              <a:solidFill>
                <a:schemeClr val="accent1">
                  <a:alpha val="48000"/>
                </a:schemeClr>
              </a:solidFill>
            </a:ln>
          </p:spPr>
          <p:txBody>
            <a:bodyPr wrap="square">
              <a:spAutoFit/>
            </a:bodyPr>
            <a:lstStyle/>
            <a:p>
              <a:pPr>
                <a:lnSpc>
                  <a:spcPct val="120000"/>
                </a:lnSpc>
              </a:pPr>
              <a:r>
                <a:rPr lang="en-US" b="1" dirty="0">
                  <a:cs typeface="Arial"/>
                </a:rPr>
                <a:t>UN support </a:t>
              </a:r>
            </a:p>
            <a:p>
              <a:pPr>
                <a:lnSpc>
                  <a:spcPct val="120000"/>
                </a:lnSpc>
              </a:pPr>
              <a:r>
                <a:rPr lang="en-US" dirty="0"/>
                <a:t>Dr. H. TOURE, UN ITU Secretary General.</a:t>
              </a:r>
            </a:p>
            <a:p>
              <a:pPr>
                <a:lnSpc>
                  <a:spcPct val="120000"/>
                </a:lnSpc>
              </a:pPr>
              <a:r>
                <a:rPr lang="en-US" dirty="0"/>
                <a:t>Prof. A. WAGUE  and O. KA </a:t>
              </a:r>
            </a:p>
            <a:p>
              <a:pPr>
                <a:lnSpc>
                  <a:spcPct val="120000"/>
                </a:lnSpc>
              </a:pPr>
              <a:r>
                <a:rPr lang="en-US" dirty="0"/>
                <a:t>M. NGOM - US Embassy rep. </a:t>
              </a:r>
            </a:p>
          </p:txBody>
        </p:sp>
        <p:pic>
          <p:nvPicPr>
            <p:cNvPr id="15" name="Picture 14">
              <a:extLst>
                <a:ext uri="{FF2B5EF4-FFF2-40B4-BE49-F238E27FC236}">
                  <a16:creationId xmlns:a16="http://schemas.microsoft.com/office/drawing/2014/main" id="{8B5781AE-7B73-494D-A0EA-6708719A69B3}"/>
                </a:ext>
              </a:extLst>
            </p:cNvPr>
            <p:cNvPicPr>
              <a:picLocks noChangeAspect="1"/>
            </p:cNvPicPr>
            <p:nvPr/>
          </p:nvPicPr>
          <p:blipFill>
            <a:blip r:embed="rId10"/>
            <a:stretch>
              <a:fillRect/>
            </a:stretch>
          </p:blipFill>
          <p:spPr>
            <a:xfrm>
              <a:off x="7676577" y="1445909"/>
              <a:ext cx="1220392" cy="1895633"/>
            </a:xfrm>
            <a:prstGeom prst="rect">
              <a:avLst/>
            </a:prstGeom>
          </p:spPr>
        </p:pic>
        <p:pic>
          <p:nvPicPr>
            <p:cNvPr id="25" name="Picture 24">
              <a:extLst>
                <a:ext uri="{FF2B5EF4-FFF2-40B4-BE49-F238E27FC236}">
                  <a16:creationId xmlns:a16="http://schemas.microsoft.com/office/drawing/2014/main" id="{03605344-A8E4-9D4F-B136-5A46F228B43A}"/>
                </a:ext>
              </a:extLst>
            </p:cNvPr>
            <p:cNvPicPr>
              <a:picLocks noChangeAspect="1"/>
            </p:cNvPicPr>
            <p:nvPr/>
          </p:nvPicPr>
          <p:blipFill>
            <a:blip r:embed="rId11"/>
            <a:stretch>
              <a:fillRect/>
            </a:stretch>
          </p:blipFill>
          <p:spPr>
            <a:xfrm>
              <a:off x="9751205" y="2344454"/>
              <a:ext cx="1495598" cy="1501329"/>
            </a:xfrm>
            <a:prstGeom prst="rect">
              <a:avLst/>
            </a:prstGeom>
          </p:spPr>
        </p:pic>
        <p:pic>
          <p:nvPicPr>
            <p:cNvPr id="27" name="Picture 26">
              <a:extLst>
                <a:ext uri="{FF2B5EF4-FFF2-40B4-BE49-F238E27FC236}">
                  <a16:creationId xmlns:a16="http://schemas.microsoft.com/office/drawing/2014/main" id="{955EEA83-DAD0-1B42-890E-75A3EEBC58B8}"/>
                </a:ext>
              </a:extLst>
            </p:cNvPr>
            <p:cNvPicPr>
              <a:picLocks noChangeAspect="1"/>
            </p:cNvPicPr>
            <p:nvPr/>
          </p:nvPicPr>
          <p:blipFill>
            <a:blip r:embed="rId12"/>
            <a:stretch>
              <a:fillRect/>
            </a:stretch>
          </p:blipFill>
          <p:spPr>
            <a:xfrm>
              <a:off x="8850964" y="2303370"/>
              <a:ext cx="871131" cy="1542414"/>
            </a:xfrm>
            <a:prstGeom prst="rect">
              <a:avLst/>
            </a:prstGeom>
          </p:spPr>
        </p:pic>
      </p:grpSp>
      <p:grpSp>
        <p:nvGrpSpPr>
          <p:cNvPr id="29" name="Group 28">
            <a:extLst>
              <a:ext uri="{FF2B5EF4-FFF2-40B4-BE49-F238E27FC236}">
                <a16:creationId xmlns:a16="http://schemas.microsoft.com/office/drawing/2014/main" id="{F3F3AA70-8EF3-FD46-9A73-34A5BFFDE67D}"/>
              </a:ext>
            </a:extLst>
          </p:cNvPr>
          <p:cNvGrpSpPr/>
          <p:nvPr/>
        </p:nvGrpSpPr>
        <p:grpSpPr>
          <a:xfrm>
            <a:off x="7623135" y="3982467"/>
            <a:ext cx="4372014" cy="2826153"/>
            <a:chOff x="7623135" y="3982467"/>
            <a:chExt cx="4372014" cy="2826153"/>
          </a:xfrm>
        </p:grpSpPr>
        <p:sp>
          <p:nvSpPr>
            <p:cNvPr id="12" name="Rectangle 11">
              <a:extLst>
                <a:ext uri="{FF2B5EF4-FFF2-40B4-BE49-F238E27FC236}">
                  <a16:creationId xmlns:a16="http://schemas.microsoft.com/office/drawing/2014/main" id="{16D71DE1-2101-0543-9575-0EFAB1C7C297}"/>
                </a:ext>
              </a:extLst>
            </p:cNvPr>
            <p:cNvSpPr/>
            <p:nvPr/>
          </p:nvSpPr>
          <p:spPr>
            <a:xfrm>
              <a:off x="8832850" y="3982467"/>
              <a:ext cx="3162299" cy="1477328"/>
            </a:xfrm>
            <a:prstGeom prst="rect">
              <a:avLst/>
            </a:prstGeom>
            <a:gradFill>
              <a:gsLst>
                <a:gs pos="0">
                  <a:schemeClr val="accent5">
                    <a:lumMod val="5000"/>
                    <a:lumOff val="95000"/>
                    <a:alpha val="51000"/>
                  </a:schemeClr>
                </a:gs>
                <a:gs pos="81000">
                  <a:schemeClr val="accent5">
                    <a:lumMod val="45000"/>
                    <a:lumOff val="55000"/>
                  </a:schemeClr>
                </a:gs>
                <a:gs pos="90000">
                  <a:schemeClr val="accent5">
                    <a:lumMod val="45000"/>
                    <a:lumOff val="55000"/>
                  </a:schemeClr>
                </a:gs>
                <a:gs pos="100000">
                  <a:schemeClr val="accent5">
                    <a:lumMod val="30000"/>
                    <a:lumOff val="70000"/>
                  </a:schemeClr>
                </a:gs>
              </a:gsLst>
              <a:lin ang="5400000" scaled="1"/>
            </a:gradFill>
            <a:ln>
              <a:solidFill>
                <a:schemeClr val="accent1">
                  <a:alpha val="49000"/>
                </a:schemeClr>
              </a:solidFill>
            </a:ln>
          </p:spPr>
          <p:txBody>
            <a:bodyPr wrap="square">
              <a:spAutoFit/>
            </a:bodyPr>
            <a:lstStyle/>
            <a:p>
              <a:r>
                <a:rPr lang="sv-SE" dirty="0"/>
                <a:t>Dr T. TJIVIKUA, Vice-Chancellor, Namibia University </a:t>
              </a:r>
              <a:r>
                <a:rPr lang="sv-SE" dirty="0" err="1"/>
                <a:t>of</a:t>
              </a:r>
              <a:r>
                <a:rPr lang="sv-SE" dirty="0"/>
                <a:t> Science and </a:t>
              </a:r>
              <a:r>
                <a:rPr lang="sv-SE" dirty="0" err="1"/>
                <a:t>Technology</a:t>
              </a:r>
              <a:r>
                <a:rPr lang="sv-SE" dirty="0"/>
                <a:t> (Namibia)</a:t>
              </a:r>
            </a:p>
            <a:p>
              <a:r>
                <a:rPr lang="sv-SE" dirty="0"/>
                <a:t>Dr. R. ADAM (SKA, SA)</a:t>
              </a:r>
            </a:p>
          </p:txBody>
        </p:sp>
        <p:pic>
          <p:nvPicPr>
            <p:cNvPr id="16" name="Picture 15">
              <a:extLst>
                <a:ext uri="{FF2B5EF4-FFF2-40B4-BE49-F238E27FC236}">
                  <a16:creationId xmlns:a16="http://schemas.microsoft.com/office/drawing/2014/main" id="{041FB707-D2E5-0F4D-B7D6-716D8339931B}"/>
                </a:ext>
              </a:extLst>
            </p:cNvPr>
            <p:cNvPicPr>
              <a:picLocks noChangeAspect="1"/>
            </p:cNvPicPr>
            <p:nvPr/>
          </p:nvPicPr>
          <p:blipFill>
            <a:blip r:embed="rId13"/>
            <a:stretch>
              <a:fillRect/>
            </a:stretch>
          </p:blipFill>
          <p:spPr>
            <a:xfrm>
              <a:off x="7623135" y="4803436"/>
              <a:ext cx="1244610" cy="1932257"/>
            </a:xfrm>
            <a:prstGeom prst="rect">
              <a:avLst/>
            </a:prstGeom>
          </p:spPr>
        </p:pic>
        <p:pic>
          <p:nvPicPr>
            <p:cNvPr id="20" name="Picture 19">
              <a:extLst>
                <a:ext uri="{FF2B5EF4-FFF2-40B4-BE49-F238E27FC236}">
                  <a16:creationId xmlns:a16="http://schemas.microsoft.com/office/drawing/2014/main" id="{32BEA036-4CA5-3A45-BB6A-2004B60852EF}"/>
                </a:ext>
              </a:extLst>
            </p:cNvPr>
            <p:cNvPicPr>
              <a:picLocks noChangeAspect="1"/>
            </p:cNvPicPr>
            <p:nvPr/>
          </p:nvPicPr>
          <p:blipFill>
            <a:blip r:embed="rId14"/>
            <a:stretch>
              <a:fillRect/>
            </a:stretch>
          </p:blipFill>
          <p:spPr>
            <a:xfrm>
              <a:off x="9999559" y="5410338"/>
              <a:ext cx="1606440" cy="1398282"/>
            </a:xfrm>
            <a:prstGeom prst="rect">
              <a:avLst/>
            </a:prstGeom>
          </p:spPr>
        </p:pic>
        <p:pic>
          <p:nvPicPr>
            <p:cNvPr id="28" name="Picture 27">
              <a:extLst>
                <a:ext uri="{FF2B5EF4-FFF2-40B4-BE49-F238E27FC236}">
                  <a16:creationId xmlns:a16="http://schemas.microsoft.com/office/drawing/2014/main" id="{2A7B3938-D8D1-C243-8C1A-13F23C0905F1}"/>
                </a:ext>
              </a:extLst>
            </p:cNvPr>
            <p:cNvPicPr>
              <a:picLocks noChangeAspect="1"/>
            </p:cNvPicPr>
            <p:nvPr/>
          </p:nvPicPr>
          <p:blipFill>
            <a:blip r:embed="rId15"/>
            <a:stretch>
              <a:fillRect/>
            </a:stretch>
          </p:blipFill>
          <p:spPr>
            <a:xfrm>
              <a:off x="9152287" y="5417493"/>
              <a:ext cx="967273" cy="1084661"/>
            </a:xfrm>
            <a:prstGeom prst="rect">
              <a:avLst/>
            </a:prstGeom>
          </p:spPr>
        </p:pic>
      </p:grpSp>
    </p:spTree>
    <p:extLst>
      <p:ext uri="{BB962C8B-B14F-4D97-AF65-F5344CB8AC3E}">
        <p14:creationId xmlns:p14="http://schemas.microsoft.com/office/powerpoint/2010/main" val="277255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7036-8326-1240-86E0-BC210F36AFF0}"/>
              </a:ext>
            </a:extLst>
          </p:cNvPr>
          <p:cNvSpPr>
            <a:spLocks noGrp="1"/>
          </p:cNvSpPr>
          <p:nvPr>
            <p:ph type="title"/>
          </p:nvPr>
        </p:nvSpPr>
        <p:spPr>
          <a:xfrm>
            <a:off x="204103" y="494882"/>
            <a:ext cx="10515600" cy="792466"/>
          </a:xfrm>
        </p:spPr>
        <p:txBody>
          <a:bodyPr>
            <a:normAutofit/>
          </a:bodyPr>
          <a:lstStyle/>
          <a:p>
            <a:r>
              <a:rPr lang="en-US" dirty="0">
                <a:effectLst>
                  <a:outerShdw blurRad="647700" dist="38100" sx="99000" sy="99000" algn="l" rotWithShape="0">
                    <a:schemeClr val="tx1">
                      <a:alpha val="30000"/>
                    </a:schemeClr>
                  </a:outerShdw>
                </a:effectLst>
              </a:rPr>
              <a:t>High School Teachers</a:t>
            </a:r>
          </a:p>
        </p:txBody>
      </p:sp>
      <p:sp>
        <p:nvSpPr>
          <p:cNvPr id="8" name="Snip Single Corner Rectangle 7">
            <a:extLst>
              <a:ext uri="{FF2B5EF4-FFF2-40B4-BE49-F238E27FC236}">
                <a16:creationId xmlns:a16="http://schemas.microsoft.com/office/drawing/2014/main" id="{00BCD110-02A7-4644-95E7-39FB42ECA975}"/>
              </a:ext>
            </a:extLst>
          </p:cNvPr>
          <p:cNvSpPr/>
          <p:nvPr/>
        </p:nvSpPr>
        <p:spPr>
          <a:xfrm>
            <a:off x="436637" y="1879086"/>
            <a:ext cx="5441649" cy="1066385"/>
          </a:xfrm>
          <a:prstGeom prst="snip1Rect">
            <a:avLst/>
          </a:prstGeom>
          <a:gradFill>
            <a:gsLst>
              <a:gs pos="0">
                <a:schemeClr val="accent5">
                  <a:lumMod val="5000"/>
                  <a:lumOff val="95000"/>
                  <a:alpha val="51000"/>
                </a:schemeClr>
              </a:gs>
              <a:gs pos="81000">
                <a:schemeClr val="accent5">
                  <a:lumMod val="45000"/>
                  <a:lumOff val="55000"/>
                </a:schemeClr>
              </a:gs>
              <a:gs pos="90000">
                <a:schemeClr val="accent5">
                  <a:lumMod val="45000"/>
                  <a:lumOff val="55000"/>
                </a:schemeClr>
              </a:gs>
              <a:gs pos="100000">
                <a:schemeClr val="accent5">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Objective:</a:t>
            </a:r>
          </a:p>
          <a:p>
            <a:r>
              <a:rPr lang="en-US" sz="2000" b="1" dirty="0">
                <a:solidFill>
                  <a:schemeClr val="tx1"/>
                </a:solidFill>
              </a:rPr>
              <a:t>Support teacher growth in the planning and delivering of instructions</a:t>
            </a:r>
          </a:p>
        </p:txBody>
      </p:sp>
      <p:sp>
        <p:nvSpPr>
          <p:cNvPr id="11" name="Snip Single Corner Rectangle 10">
            <a:extLst>
              <a:ext uri="{FF2B5EF4-FFF2-40B4-BE49-F238E27FC236}">
                <a16:creationId xmlns:a16="http://schemas.microsoft.com/office/drawing/2014/main" id="{7F41F0C8-8271-0E44-96BC-310199B7D887}"/>
              </a:ext>
            </a:extLst>
          </p:cNvPr>
          <p:cNvSpPr/>
          <p:nvPr/>
        </p:nvSpPr>
        <p:spPr>
          <a:xfrm>
            <a:off x="6095999" y="3236129"/>
            <a:ext cx="5634447" cy="1340733"/>
          </a:xfrm>
          <a:prstGeom prst="snip1Rect">
            <a:avLst/>
          </a:prstGeom>
          <a:gradFill>
            <a:gsLst>
              <a:gs pos="0">
                <a:schemeClr val="accent5">
                  <a:lumMod val="5000"/>
                  <a:lumOff val="95000"/>
                  <a:alpha val="51000"/>
                </a:schemeClr>
              </a:gs>
              <a:gs pos="81000">
                <a:schemeClr val="accent5">
                  <a:lumMod val="45000"/>
                  <a:lumOff val="55000"/>
                </a:schemeClr>
              </a:gs>
              <a:gs pos="90000">
                <a:schemeClr val="accent5">
                  <a:lumMod val="45000"/>
                  <a:lumOff val="55000"/>
                </a:schemeClr>
              </a:gs>
              <a:gs pos="100000">
                <a:schemeClr val="accent5">
                  <a:lumMod val="30000"/>
                  <a:lumOff val="70000"/>
                </a:schemeClr>
              </a:gs>
            </a:gsLst>
            <a:lin ang="5400000" scaled="1"/>
          </a:gradFill>
          <a:ln>
            <a:solidFill>
              <a:schemeClr val="accent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For the ASP2018, 63 teachers, from the 14 regions of Namibia, identified by the Local Organizing Committee and the Ministry of Education, Arts &amp; Culture</a:t>
            </a:r>
          </a:p>
        </p:txBody>
      </p:sp>
      <p:sp>
        <p:nvSpPr>
          <p:cNvPr id="12" name="Snip Single Corner Rectangle 11">
            <a:extLst>
              <a:ext uri="{FF2B5EF4-FFF2-40B4-BE49-F238E27FC236}">
                <a16:creationId xmlns:a16="http://schemas.microsoft.com/office/drawing/2014/main" id="{50AC97A0-366E-5C4E-B44A-03C15D10929C}"/>
              </a:ext>
            </a:extLst>
          </p:cNvPr>
          <p:cNvSpPr/>
          <p:nvPr/>
        </p:nvSpPr>
        <p:spPr>
          <a:xfrm>
            <a:off x="6095999" y="4867520"/>
            <a:ext cx="5634447" cy="1317161"/>
          </a:xfrm>
          <a:prstGeom prst="snip1Rect">
            <a:avLst/>
          </a:prstGeom>
          <a:gradFill>
            <a:gsLst>
              <a:gs pos="0">
                <a:schemeClr val="accent5">
                  <a:lumMod val="5000"/>
                  <a:lumOff val="95000"/>
                  <a:alpha val="51000"/>
                </a:schemeClr>
              </a:gs>
              <a:gs pos="81000">
                <a:schemeClr val="accent5">
                  <a:lumMod val="45000"/>
                  <a:lumOff val="55000"/>
                </a:schemeClr>
              </a:gs>
              <a:gs pos="90000">
                <a:schemeClr val="accent5">
                  <a:lumMod val="45000"/>
                  <a:lumOff val="55000"/>
                </a:schemeClr>
              </a:gs>
              <a:gs pos="100000">
                <a:schemeClr val="accent5">
                  <a:lumMod val="30000"/>
                  <a:lumOff val="70000"/>
                </a:schemeClr>
              </a:gs>
            </a:gsLst>
            <a:lin ang="5400000" scaled="1"/>
          </a:gradFill>
          <a:ln>
            <a:solidFill>
              <a:schemeClr val="accent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Program designed such that the teacher could attend the ASP conference – Physics Education and Physics Communication Tracks in particular</a:t>
            </a:r>
          </a:p>
        </p:txBody>
      </p:sp>
      <p:pic>
        <p:nvPicPr>
          <p:cNvPr id="14" name="Picture 13">
            <a:extLst>
              <a:ext uri="{FF2B5EF4-FFF2-40B4-BE49-F238E27FC236}">
                <a16:creationId xmlns:a16="http://schemas.microsoft.com/office/drawing/2014/main" id="{53B07DE6-C5E7-C24A-98B0-8DD6933B34CB}"/>
              </a:ext>
            </a:extLst>
          </p:cNvPr>
          <p:cNvPicPr>
            <a:picLocks noChangeAspect="1"/>
          </p:cNvPicPr>
          <p:nvPr/>
        </p:nvPicPr>
        <p:blipFill>
          <a:blip r:embed="rId3"/>
          <a:stretch>
            <a:fillRect/>
          </a:stretch>
        </p:blipFill>
        <p:spPr>
          <a:xfrm>
            <a:off x="436636" y="3095639"/>
            <a:ext cx="5441649" cy="3126690"/>
          </a:xfrm>
          <a:prstGeom prst="rect">
            <a:avLst/>
          </a:prstGeom>
        </p:spPr>
      </p:pic>
      <p:sp>
        <p:nvSpPr>
          <p:cNvPr id="15" name="Snip Single Corner Rectangle 14">
            <a:extLst>
              <a:ext uri="{FF2B5EF4-FFF2-40B4-BE49-F238E27FC236}">
                <a16:creationId xmlns:a16="http://schemas.microsoft.com/office/drawing/2014/main" id="{564F25DF-98FE-074E-93CA-40610B5D3849}"/>
              </a:ext>
            </a:extLst>
          </p:cNvPr>
          <p:cNvSpPr/>
          <p:nvPr/>
        </p:nvSpPr>
        <p:spPr>
          <a:xfrm>
            <a:off x="6095999" y="1879087"/>
            <a:ext cx="2977258" cy="1066385"/>
          </a:xfrm>
          <a:prstGeom prst="snip1Rect">
            <a:avLst/>
          </a:prstGeom>
          <a:gradFill>
            <a:gsLst>
              <a:gs pos="0">
                <a:schemeClr val="accent5">
                  <a:lumMod val="5000"/>
                  <a:lumOff val="95000"/>
                  <a:alpha val="51000"/>
                </a:schemeClr>
              </a:gs>
              <a:gs pos="81000">
                <a:schemeClr val="accent5">
                  <a:lumMod val="45000"/>
                  <a:lumOff val="55000"/>
                </a:schemeClr>
              </a:gs>
              <a:gs pos="90000">
                <a:schemeClr val="accent5">
                  <a:lumMod val="45000"/>
                  <a:lumOff val="55000"/>
                </a:schemeClr>
              </a:gs>
              <a:gs pos="100000">
                <a:schemeClr val="accent5">
                  <a:lumMod val="30000"/>
                  <a:lumOff val="70000"/>
                </a:schemeClr>
              </a:gs>
            </a:gsLst>
            <a:lin ang="5400000" scaled="1"/>
          </a:gradFill>
          <a:ln>
            <a:solidFill>
              <a:schemeClr val="accent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Teachers program is running in parallel to the students program</a:t>
            </a:r>
          </a:p>
        </p:txBody>
      </p:sp>
    </p:spTree>
    <p:extLst>
      <p:ext uri="{BB962C8B-B14F-4D97-AF65-F5344CB8AC3E}">
        <p14:creationId xmlns:p14="http://schemas.microsoft.com/office/powerpoint/2010/main" val="2774385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087F6-1A55-7C48-8E29-6CD314469C86}"/>
              </a:ext>
            </a:extLst>
          </p:cNvPr>
          <p:cNvSpPr>
            <a:spLocks noGrp="1"/>
          </p:cNvSpPr>
          <p:nvPr>
            <p:ph type="title"/>
          </p:nvPr>
        </p:nvSpPr>
        <p:spPr/>
        <p:txBody>
          <a:bodyPr/>
          <a:lstStyle/>
          <a:p>
            <a:r>
              <a:rPr lang="en-US" dirty="0">
                <a:effectLst>
                  <a:outerShdw blurRad="647700" dist="38100" sx="99000" sy="99000" algn="l" rotWithShape="0">
                    <a:schemeClr val="tx1">
                      <a:alpha val="30000"/>
                    </a:schemeClr>
                  </a:outerShdw>
                </a:effectLst>
              </a:rPr>
              <a:t>High School Learners</a:t>
            </a:r>
          </a:p>
        </p:txBody>
      </p:sp>
      <p:pic>
        <p:nvPicPr>
          <p:cNvPr id="4" name="Picture 3">
            <a:extLst>
              <a:ext uri="{FF2B5EF4-FFF2-40B4-BE49-F238E27FC236}">
                <a16:creationId xmlns:a16="http://schemas.microsoft.com/office/drawing/2014/main" id="{D3081C93-4941-6743-9039-536EFEFA9AEC}"/>
              </a:ext>
            </a:extLst>
          </p:cNvPr>
          <p:cNvPicPr>
            <a:picLocks noChangeAspect="1"/>
          </p:cNvPicPr>
          <p:nvPr/>
        </p:nvPicPr>
        <p:blipFill>
          <a:blip r:embed="rId3"/>
          <a:stretch>
            <a:fillRect/>
          </a:stretch>
        </p:blipFill>
        <p:spPr>
          <a:xfrm>
            <a:off x="4083289" y="1855178"/>
            <a:ext cx="5918421" cy="3437467"/>
          </a:xfrm>
          <a:prstGeom prst="rect">
            <a:avLst/>
          </a:prstGeom>
        </p:spPr>
      </p:pic>
      <p:pic>
        <p:nvPicPr>
          <p:cNvPr id="5" name="Picture 4">
            <a:extLst>
              <a:ext uri="{FF2B5EF4-FFF2-40B4-BE49-F238E27FC236}">
                <a16:creationId xmlns:a16="http://schemas.microsoft.com/office/drawing/2014/main" id="{97D2C1EB-332A-854B-847D-1FFCEA01D714}"/>
              </a:ext>
            </a:extLst>
          </p:cNvPr>
          <p:cNvPicPr>
            <a:picLocks noChangeAspect="1"/>
          </p:cNvPicPr>
          <p:nvPr/>
        </p:nvPicPr>
        <p:blipFill>
          <a:blip r:embed="rId4"/>
          <a:stretch>
            <a:fillRect/>
          </a:stretch>
        </p:blipFill>
        <p:spPr>
          <a:xfrm>
            <a:off x="8803694" y="4349857"/>
            <a:ext cx="3127956" cy="2044700"/>
          </a:xfrm>
          <a:prstGeom prst="rect">
            <a:avLst/>
          </a:prstGeom>
        </p:spPr>
      </p:pic>
      <p:sp>
        <p:nvSpPr>
          <p:cNvPr id="6" name="Snip Single Corner Rectangle 5">
            <a:extLst>
              <a:ext uri="{FF2B5EF4-FFF2-40B4-BE49-F238E27FC236}">
                <a16:creationId xmlns:a16="http://schemas.microsoft.com/office/drawing/2014/main" id="{B674FF4D-A542-D947-BB27-0D2FBB449D1A}"/>
              </a:ext>
            </a:extLst>
          </p:cNvPr>
          <p:cNvSpPr/>
          <p:nvPr/>
        </p:nvSpPr>
        <p:spPr>
          <a:xfrm>
            <a:off x="180938" y="1855178"/>
            <a:ext cx="3576275" cy="2268256"/>
          </a:xfrm>
          <a:prstGeom prst="snip1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Arial" panose="020B0604020202020204" pitchFamily="34" charset="0"/>
                <a:cs typeface="Arial" panose="020B0604020202020204" pitchFamily="34" charset="0"/>
              </a:rPr>
              <a:t>10-12</a:t>
            </a:r>
            <a:r>
              <a:rPr lang="en-US" sz="2000" b="1" baseline="30000" dirty="0">
                <a:solidFill>
                  <a:schemeClr val="tx1"/>
                </a:solidFill>
                <a:latin typeface="Arial" panose="020B0604020202020204" pitchFamily="34" charset="0"/>
                <a:cs typeface="Arial" panose="020B0604020202020204" pitchFamily="34" charset="0"/>
              </a:rPr>
              <a:t>th</a:t>
            </a:r>
            <a:r>
              <a:rPr lang="en-US" sz="2000" b="1" dirty="0">
                <a:solidFill>
                  <a:schemeClr val="tx1"/>
                </a:solidFill>
                <a:latin typeface="Arial" panose="020B0604020202020204" pitchFamily="34" charset="0"/>
                <a:cs typeface="Arial" panose="020B0604020202020204" pitchFamily="34" charset="0"/>
              </a:rPr>
              <a:t> grade learners</a:t>
            </a:r>
          </a:p>
          <a:p>
            <a:r>
              <a:rPr lang="sv-SE" sz="2000" b="1" dirty="0">
                <a:solidFill>
                  <a:schemeClr val="tx1"/>
                </a:solidFill>
                <a:latin typeface="Arial" panose="020B0604020202020204" pitchFamily="34" charset="0"/>
                <a:cs typeface="Arial" panose="020B0604020202020204" pitchFamily="34" charset="0"/>
              </a:rPr>
              <a:t>The </a:t>
            </a:r>
            <a:r>
              <a:rPr lang="sv-SE" sz="2000" b="1" dirty="0" err="1">
                <a:solidFill>
                  <a:schemeClr val="tx1"/>
                </a:solidFill>
                <a:latin typeface="Arial" panose="020B0604020202020204" pitchFamily="34" charset="0"/>
                <a:cs typeface="Arial" panose="020B0604020202020204" pitchFamily="34" charset="0"/>
              </a:rPr>
              <a:t>objective</a:t>
            </a:r>
            <a:r>
              <a:rPr lang="sv-SE" sz="2000" b="1" dirty="0">
                <a:solidFill>
                  <a:schemeClr val="tx1"/>
                </a:solidFill>
                <a:latin typeface="Arial" panose="020B0604020202020204" pitchFamily="34" charset="0"/>
                <a:cs typeface="Arial" panose="020B0604020202020204" pitchFamily="34" charset="0"/>
              </a:rPr>
              <a:t> is to </a:t>
            </a:r>
            <a:r>
              <a:rPr lang="sv-SE" sz="2000" b="1" dirty="0" err="1">
                <a:solidFill>
                  <a:schemeClr val="tx1"/>
                </a:solidFill>
                <a:latin typeface="Arial" panose="020B0604020202020204" pitchFamily="34" charset="0"/>
                <a:cs typeface="Arial" panose="020B0604020202020204" pitchFamily="34" charset="0"/>
              </a:rPr>
              <a:t>motivate</a:t>
            </a:r>
            <a:r>
              <a:rPr lang="sv-SE" sz="2000" b="1" dirty="0">
                <a:solidFill>
                  <a:schemeClr val="tx1"/>
                </a:solidFill>
                <a:latin typeface="Arial" panose="020B0604020202020204" pitchFamily="34" charset="0"/>
                <a:cs typeface="Arial" panose="020B0604020202020204" pitchFamily="34" charset="0"/>
              </a:rPr>
              <a:t> </a:t>
            </a:r>
            <a:r>
              <a:rPr lang="sv-SE" sz="2000" b="1" dirty="0" err="1">
                <a:solidFill>
                  <a:schemeClr val="tx1"/>
                </a:solidFill>
                <a:latin typeface="Arial" panose="020B0604020202020204" pitchFamily="34" charset="0"/>
                <a:cs typeface="Arial" panose="020B0604020202020204" pitchFamily="34" charset="0"/>
              </a:rPr>
              <a:t>pupils</a:t>
            </a:r>
            <a:r>
              <a:rPr lang="sv-SE" sz="2000" b="1" dirty="0">
                <a:solidFill>
                  <a:schemeClr val="tx1"/>
                </a:solidFill>
                <a:latin typeface="Arial" panose="020B0604020202020204" pitchFamily="34" charset="0"/>
                <a:cs typeface="Arial" panose="020B0604020202020204" pitchFamily="34" charset="0"/>
              </a:rPr>
              <a:t> to </a:t>
            </a:r>
            <a:r>
              <a:rPr lang="sv-SE" sz="2000" b="1" dirty="0" err="1">
                <a:solidFill>
                  <a:schemeClr val="tx1"/>
                </a:solidFill>
                <a:latin typeface="Arial" panose="020B0604020202020204" pitchFamily="34" charset="0"/>
                <a:cs typeface="Arial" panose="020B0604020202020204" pitchFamily="34" charset="0"/>
              </a:rPr>
              <a:t>develop</a:t>
            </a:r>
            <a:r>
              <a:rPr lang="sv-SE" sz="2000" b="1" dirty="0">
                <a:solidFill>
                  <a:schemeClr val="tx1"/>
                </a:solidFill>
                <a:latin typeface="Arial" panose="020B0604020202020204" pitchFamily="34" charset="0"/>
                <a:cs typeface="Arial" panose="020B0604020202020204" pitchFamily="34" charset="0"/>
              </a:rPr>
              <a:t> or </a:t>
            </a:r>
            <a:r>
              <a:rPr lang="sv-SE" sz="2000" b="1" dirty="0" err="1">
                <a:solidFill>
                  <a:schemeClr val="tx1"/>
                </a:solidFill>
                <a:latin typeface="Arial" panose="020B0604020202020204" pitchFamily="34" charset="0"/>
                <a:cs typeface="Arial" panose="020B0604020202020204" pitchFamily="34" charset="0"/>
              </a:rPr>
              <a:t>maintain</a:t>
            </a:r>
            <a:r>
              <a:rPr lang="sv-SE" sz="2000" b="1" dirty="0">
                <a:solidFill>
                  <a:schemeClr val="tx1"/>
                </a:solidFill>
                <a:latin typeface="Arial" panose="020B0604020202020204" pitchFamily="34" charset="0"/>
                <a:cs typeface="Arial" panose="020B0604020202020204" pitchFamily="34" charset="0"/>
              </a:rPr>
              <a:t> </a:t>
            </a:r>
            <a:r>
              <a:rPr lang="sv-SE" sz="2000" b="1" dirty="0" err="1">
                <a:solidFill>
                  <a:schemeClr val="tx1"/>
                </a:solidFill>
                <a:latin typeface="Arial" panose="020B0604020202020204" pitchFamily="34" charset="0"/>
                <a:cs typeface="Arial" panose="020B0604020202020204" pitchFamily="34" charset="0"/>
              </a:rPr>
              <a:t>interest</a:t>
            </a:r>
            <a:r>
              <a:rPr lang="sv-SE" sz="2000" b="1" dirty="0">
                <a:solidFill>
                  <a:schemeClr val="tx1"/>
                </a:solidFill>
                <a:latin typeface="Arial" panose="020B0604020202020204" pitchFamily="34" charset="0"/>
                <a:cs typeface="Arial" panose="020B0604020202020204" pitchFamily="34" charset="0"/>
              </a:rPr>
              <a:t> in </a:t>
            </a:r>
            <a:r>
              <a:rPr lang="sv-SE" sz="2000" b="1" dirty="0" err="1">
                <a:solidFill>
                  <a:schemeClr val="tx1"/>
                </a:solidFill>
                <a:latin typeface="Arial" panose="020B0604020202020204" pitchFamily="34" charset="0"/>
                <a:cs typeface="Arial" panose="020B0604020202020204" pitchFamily="34" charset="0"/>
              </a:rPr>
              <a:t>physics</a:t>
            </a:r>
            <a:r>
              <a:rPr lang="sv-SE" sz="2000" b="1" dirty="0">
                <a:solidFill>
                  <a:schemeClr val="tx1"/>
                </a:solidFill>
                <a:latin typeface="Arial" panose="020B0604020202020204" pitchFamily="34" charset="0"/>
                <a:cs typeface="Arial" panose="020B0604020202020204" pitchFamily="34" charset="0"/>
              </a:rPr>
              <a:t> and </a:t>
            </a:r>
            <a:r>
              <a:rPr lang="sv-SE" sz="2000" b="1" dirty="0" err="1">
                <a:solidFill>
                  <a:schemeClr val="tx1"/>
                </a:solidFill>
                <a:latin typeface="Arial" panose="020B0604020202020204" pitchFamily="34" charset="0"/>
                <a:cs typeface="Arial" panose="020B0604020202020204" pitchFamily="34" charset="0"/>
              </a:rPr>
              <a:t>related</a:t>
            </a:r>
            <a:r>
              <a:rPr lang="sv-SE" sz="2000" b="1" dirty="0">
                <a:solidFill>
                  <a:schemeClr val="tx1"/>
                </a:solidFill>
                <a:latin typeface="Arial" panose="020B0604020202020204" pitchFamily="34" charset="0"/>
                <a:cs typeface="Arial" panose="020B0604020202020204" pitchFamily="34" charset="0"/>
              </a:rPr>
              <a:t> </a:t>
            </a:r>
            <a:r>
              <a:rPr lang="sv-SE" sz="2000" b="1" dirty="0" err="1">
                <a:solidFill>
                  <a:schemeClr val="tx1"/>
                </a:solidFill>
                <a:latin typeface="Arial" panose="020B0604020202020204" pitchFamily="34" charset="0"/>
                <a:cs typeface="Arial" panose="020B0604020202020204" pitchFamily="34" charset="0"/>
              </a:rPr>
              <a:t>disciplines</a:t>
            </a:r>
            <a:r>
              <a:rPr lang="sv-SE" sz="2000" b="1" dirty="0">
                <a:solidFill>
                  <a:schemeClr val="tx1"/>
                </a:solidFill>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B249B667-118F-B14A-AD8D-84144A957A74}"/>
              </a:ext>
            </a:extLst>
          </p:cNvPr>
          <p:cNvPicPr>
            <a:picLocks noChangeAspect="1"/>
          </p:cNvPicPr>
          <p:nvPr/>
        </p:nvPicPr>
        <p:blipFill>
          <a:blip r:embed="rId5"/>
          <a:stretch>
            <a:fillRect/>
          </a:stretch>
        </p:blipFill>
        <p:spPr>
          <a:xfrm>
            <a:off x="180938" y="4400019"/>
            <a:ext cx="6393973" cy="1994538"/>
          </a:xfrm>
          <a:prstGeom prst="rect">
            <a:avLst/>
          </a:prstGeom>
        </p:spPr>
      </p:pic>
    </p:spTree>
    <p:extLst>
      <p:ext uri="{BB962C8B-B14F-4D97-AF65-F5344CB8AC3E}">
        <p14:creationId xmlns:p14="http://schemas.microsoft.com/office/powerpoint/2010/main" val="937494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7BAB4-739E-1647-AECA-603C1B73A988}"/>
              </a:ext>
            </a:extLst>
          </p:cNvPr>
          <p:cNvSpPr>
            <a:spLocks noGrp="1"/>
          </p:cNvSpPr>
          <p:nvPr>
            <p:ph type="title"/>
          </p:nvPr>
        </p:nvSpPr>
        <p:spPr/>
        <p:txBody>
          <a:bodyPr/>
          <a:lstStyle/>
          <a:p>
            <a:r>
              <a:rPr lang="en-US" dirty="0">
                <a:effectLst>
                  <a:outerShdw blurRad="647700" dist="38100" sx="99000" sy="99000" algn="l" rotWithShape="0">
                    <a:schemeClr val="tx1">
                      <a:alpha val="30000"/>
                    </a:schemeClr>
                  </a:outerShdw>
                </a:effectLst>
              </a:rPr>
              <a:t>ASP Conference</a:t>
            </a:r>
          </a:p>
        </p:txBody>
      </p:sp>
      <p:pic>
        <p:nvPicPr>
          <p:cNvPr id="4" name="Picture 3">
            <a:extLst>
              <a:ext uri="{FF2B5EF4-FFF2-40B4-BE49-F238E27FC236}">
                <a16:creationId xmlns:a16="http://schemas.microsoft.com/office/drawing/2014/main" id="{33A1CA83-2404-DA45-8EB9-A2A409DF3DAA}"/>
              </a:ext>
            </a:extLst>
          </p:cNvPr>
          <p:cNvPicPr>
            <a:picLocks noChangeAspect="1"/>
          </p:cNvPicPr>
          <p:nvPr/>
        </p:nvPicPr>
        <p:blipFill>
          <a:blip r:embed="rId3"/>
          <a:stretch>
            <a:fillRect/>
          </a:stretch>
        </p:blipFill>
        <p:spPr>
          <a:xfrm>
            <a:off x="8410635" y="4754339"/>
            <a:ext cx="3350808" cy="1780117"/>
          </a:xfrm>
          <a:prstGeom prst="rect">
            <a:avLst/>
          </a:prstGeom>
        </p:spPr>
      </p:pic>
      <p:sp>
        <p:nvSpPr>
          <p:cNvPr id="5" name="Snip Single Corner Rectangle 4">
            <a:extLst>
              <a:ext uri="{FF2B5EF4-FFF2-40B4-BE49-F238E27FC236}">
                <a16:creationId xmlns:a16="http://schemas.microsoft.com/office/drawing/2014/main" id="{7BC0AEC5-D1ED-B244-AC0F-31B9A821EDB7}"/>
              </a:ext>
            </a:extLst>
          </p:cNvPr>
          <p:cNvSpPr/>
          <p:nvPr/>
        </p:nvSpPr>
        <p:spPr>
          <a:xfrm>
            <a:off x="149530" y="1690688"/>
            <a:ext cx="10380134" cy="3448594"/>
          </a:xfrm>
          <a:prstGeom prst="snip1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2000" b="1" dirty="0">
                <a:solidFill>
                  <a:schemeClr val="tx1"/>
                </a:solidFill>
              </a:rPr>
              <a:t>Participation of ASP Alumni</a:t>
            </a:r>
          </a:p>
          <a:p>
            <a:pPr marL="285750" indent="-285750">
              <a:lnSpc>
                <a:spcPct val="150000"/>
              </a:lnSpc>
              <a:buFont typeface="Arial" panose="020B0604020202020204" pitchFamily="34" charset="0"/>
              <a:buChar char="•"/>
            </a:pPr>
            <a:r>
              <a:rPr lang="sv-SE" sz="2000" b="1" dirty="0">
                <a:solidFill>
                  <a:schemeClr val="tx1"/>
                </a:solidFill>
              </a:rPr>
              <a:t>The </a:t>
            </a:r>
            <a:r>
              <a:rPr lang="sv-SE" sz="2000" b="1" dirty="0" err="1">
                <a:solidFill>
                  <a:schemeClr val="tx1"/>
                </a:solidFill>
              </a:rPr>
              <a:t>proceedings</a:t>
            </a:r>
            <a:r>
              <a:rPr lang="sv-SE" sz="2000" b="1" dirty="0">
                <a:solidFill>
                  <a:schemeClr val="tx1"/>
                </a:solidFill>
              </a:rPr>
              <a:t> </a:t>
            </a:r>
            <a:r>
              <a:rPr lang="sv-SE" sz="2000" b="1" dirty="0" err="1">
                <a:solidFill>
                  <a:schemeClr val="tx1"/>
                </a:solidFill>
              </a:rPr>
              <a:t>of</a:t>
            </a:r>
            <a:r>
              <a:rPr lang="sv-SE" sz="2000" b="1" dirty="0">
                <a:solidFill>
                  <a:schemeClr val="tx1"/>
                </a:solidFill>
              </a:rPr>
              <a:t> the ASP </a:t>
            </a:r>
            <a:r>
              <a:rPr lang="sv-SE" sz="2000" b="1" dirty="0" err="1">
                <a:solidFill>
                  <a:schemeClr val="tx1"/>
                </a:solidFill>
              </a:rPr>
              <a:t>conference</a:t>
            </a:r>
            <a:r>
              <a:rPr lang="sv-SE" sz="2000" b="1" dirty="0">
                <a:solidFill>
                  <a:schemeClr val="tx1"/>
                </a:solidFill>
              </a:rPr>
              <a:t> </a:t>
            </a:r>
            <a:r>
              <a:rPr lang="sv-SE" sz="2000" b="1" dirty="0" err="1">
                <a:solidFill>
                  <a:schemeClr val="tx1"/>
                </a:solidFill>
              </a:rPr>
              <a:t>are</a:t>
            </a:r>
            <a:r>
              <a:rPr lang="sv-SE" sz="2000" b="1" dirty="0">
                <a:solidFill>
                  <a:schemeClr val="tx1"/>
                </a:solidFill>
              </a:rPr>
              <a:t> in preparation to be </a:t>
            </a:r>
            <a:r>
              <a:rPr lang="sv-SE" sz="2000" b="1" dirty="0" err="1">
                <a:solidFill>
                  <a:schemeClr val="tx1"/>
                </a:solidFill>
              </a:rPr>
              <a:t>published</a:t>
            </a:r>
            <a:r>
              <a:rPr lang="sv-SE" sz="2000" b="1" dirty="0">
                <a:solidFill>
                  <a:schemeClr val="tx1"/>
                </a:solidFill>
              </a:rPr>
              <a:t> as a special </a:t>
            </a:r>
            <a:r>
              <a:rPr lang="sv-SE" sz="2000" b="1" dirty="0" err="1">
                <a:solidFill>
                  <a:schemeClr val="tx1"/>
                </a:solidFill>
              </a:rPr>
              <a:t>issue</a:t>
            </a:r>
            <a:r>
              <a:rPr lang="sv-SE" sz="2000" b="1" dirty="0">
                <a:solidFill>
                  <a:schemeClr val="tx1"/>
                </a:solidFill>
              </a:rPr>
              <a:t> </a:t>
            </a:r>
            <a:r>
              <a:rPr lang="sv-SE" sz="2000" b="1" dirty="0" err="1">
                <a:solidFill>
                  <a:schemeClr val="tx1"/>
                </a:solidFill>
              </a:rPr>
              <a:t>of</a:t>
            </a:r>
            <a:r>
              <a:rPr lang="sv-SE" sz="2000" b="1" dirty="0">
                <a:solidFill>
                  <a:schemeClr val="tx1"/>
                </a:solidFill>
              </a:rPr>
              <a:t> the </a:t>
            </a:r>
            <a:r>
              <a:rPr lang="sv-SE" sz="2000" b="1" dirty="0" err="1">
                <a:solidFill>
                  <a:schemeClr val="tx1"/>
                </a:solidFill>
              </a:rPr>
              <a:t>African</a:t>
            </a:r>
            <a:r>
              <a:rPr lang="sv-SE" sz="2000" b="1" dirty="0">
                <a:solidFill>
                  <a:schemeClr val="tx1"/>
                </a:solidFill>
              </a:rPr>
              <a:t> Review </a:t>
            </a:r>
            <a:r>
              <a:rPr lang="sv-SE" sz="2000" b="1" dirty="0" err="1">
                <a:solidFill>
                  <a:schemeClr val="tx1"/>
                </a:solidFill>
              </a:rPr>
              <a:t>of</a:t>
            </a:r>
            <a:r>
              <a:rPr lang="sv-SE" sz="2000" b="1" dirty="0">
                <a:solidFill>
                  <a:schemeClr val="tx1"/>
                </a:solidFill>
              </a:rPr>
              <a:t> </a:t>
            </a:r>
            <a:r>
              <a:rPr lang="sv-SE" sz="2000" b="1" dirty="0" err="1">
                <a:solidFill>
                  <a:schemeClr val="tx1"/>
                </a:solidFill>
              </a:rPr>
              <a:t>Physics</a:t>
            </a:r>
            <a:r>
              <a:rPr lang="sv-SE" sz="2000" b="1" dirty="0">
                <a:solidFill>
                  <a:schemeClr val="tx1"/>
                </a:solidFill>
              </a:rPr>
              <a:t>.</a:t>
            </a:r>
          </a:p>
          <a:p>
            <a:pPr marL="285750" indent="-285750">
              <a:lnSpc>
                <a:spcPct val="150000"/>
              </a:lnSpc>
              <a:buFont typeface="Arial" panose="020B0604020202020204" pitchFamily="34" charset="0"/>
              <a:buChar char="•"/>
            </a:pPr>
            <a:r>
              <a:rPr lang="en-US" sz="2000" b="1" dirty="0">
                <a:solidFill>
                  <a:schemeClr val="tx1"/>
                </a:solidFill>
              </a:rPr>
              <a:t>Participation of Research Faculties</a:t>
            </a:r>
          </a:p>
          <a:p>
            <a:pPr marL="285750" indent="-285750">
              <a:lnSpc>
                <a:spcPct val="150000"/>
              </a:lnSpc>
              <a:buFont typeface="Arial" panose="020B0604020202020204" pitchFamily="34" charset="0"/>
              <a:buChar char="•"/>
            </a:pPr>
            <a:r>
              <a:rPr lang="en-US" sz="2000" b="1" dirty="0">
                <a:solidFill>
                  <a:schemeClr val="tx1"/>
                </a:solidFill>
              </a:rPr>
              <a:t>Networking and collaborations</a:t>
            </a:r>
          </a:p>
          <a:p>
            <a:pPr marL="285750" indent="-285750">
              <a:lnSpc>
                <a:spcPct val="150000"/>
              </a:lnSpc>
              <a:buFont typeface="Arial" panose="020B0604020202020204" pitchFamily="34" charset="0"/>
              <a:buChar char="•"/>
            </a:pPr>
            <a:r>
              <a:rPr lang="en-US" sz="2000" b="1" dirty="0">
                <a:solidFill>
                  <a:schemeClr val="tx1"/>
                </a:solidFill>
              </a:rPr>
              <a:t>Professional presenting key-African-projects</a:t>
            </a:r>
          </a:p>
          <a:p>
            <a:pPr marL="285750" indent="-285750">
              <a:lnSpc>
                <a:spcPct val="150000"/>
              </a:lnSpc>
              <a:buFont typeface="Arial" panose="020B0604020202020204" pitchFamily="34" charset="0"/>
              <a:buChar char="•"/>
            </a:pPr>
            <a:r>
              <a:rPr lang="en-US" sz="2000" b="1" dirty="0">
                <a:solidFill>
                  <a:schemeClr val="tx1"/>
                </a:solidFill>
              </a:rPr>
              <a:t>Debate on the high education development in Namibia and South-Africa</a:t>
            </a:r>
          </a:p>
        </p:txBody>
      </p:sp>
      <p:pic>
        <p:nvPicPr>
          <p:cNvPr id="6" name="Picture 5">
            <a:extLst>
              <a:ext uri="{FF2B5EF4-FFF2-40B4-BE49-F238E27FC236}">
                <a16:creationId xmlns:a16="http://schemas.microsoft.com/office/drawing/2014/main" id="{4BAF1F4F-DAD8-E141-B927-3FBE653C96A7}"/>
              </a:ext>
            </a:extLst>
          </p:cNvPr>
          <p:cNvPicPr>
            <a:picLocks noChangeAspect="1"/>
          </p:cNvPicPr>
          <p:nvPr/>
        </p:nvPicPr>
        <p:blipFill>
          <a:blip r:embed="rId4"/>
          <a:stretch>
            <a:fillRect/>
          </a:stretch>
        </p:blipFill>
        <p:spPr>
          <a:xfrm>
            <a:off x="6760087" y="3051275"/>
            <a:ext cx="3301096" cy="1476746"/>
          </a:xfrm>
          <a:prstGeom prst="rect">
            <a:avLst/>
          </a:prstGeom>
        </p:spPr>
      </p:pic>
      <p:pic>
        <p:nvPicPr>
          <p:cNvPr id="7" name="Picture 6">
            <a:extLst>
              <a:ext uri="{FF2B5EF4-FFF2-40B4-BE49-F238E27FC236}">
                <a16:creationId xmlns:a16="http://schemas.microsoft.com/office/drawing/2014/main" id="{D17A977D-3373-5840-9C3C-B3D2B4BAD6FB}"/>
              </a:ext>
            </a:extLst>
          </p:cNvPr>
          <p:cNvPicPr>
            <a:picLocks noChangeAspect="1"/>
          </p:cNvPicPr>
          <p:nvPr/>
        </p:nvPicPr>
        <p:blipFill>
          <a:blip r:embed="rId5"/>
          <a:stretch>
            <a:fillRect/>
          </a:stretch>
        </p:blipFill>
        <p:spPr>
          <a:xfrm>
            <a:off x="869197" y="5172995"/>
            <a:ext cx="1898438" cy="1425965"/>
          </a:xfrm>
          <a:prstGeom prst="rect">
            <a:avLst/>
          </a:prstGeom>
        </p:spPr>
      </p:pic>
    </p:spTree>
    <p:extLst>
      <p:ext uri="{BB962C8B-B14F-4D97-AF65-F5344CB8AC3E}">
        <p14:creationId xmlns:p14="http://schemas.microsoft.com/office/powerpoint/2010/main" val="144730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F3EF0-7D96-F14E-97A0-DB4E909E06E8}"/>
              </a:ext>
            </a:extLst>
          </p:cNvPr>
          <p:cNvSpPr>
            <a:spLocks noGrp="1"/>
          </p:cNvSpPr>
          <p:nvPr>
            <p:ph type="title"/>
          </p:nvPr>
        </p:nvSpPr>
        <p:spPr/>
        <p:txBody>
          <a:bodyPr/>
          <a:lstStyle/>
          <a:p>
            <a:r>
              <a:rPr lang="en-US" dirty="0">
                <a:effectLst>
                  <a:outerShdw blurRad="647700" dist="38100" sx="99000" sy="99000" algn="l" rotWithShape="0">
                    <a:schemeClr val="tx1">
                      <a:alpha val="30000"/>
                    </a:schemeClr>
                  </a:outerShdw>
                </a:effectLst>
              </a:rPr>
              <a:t>Mentorship and Coaching</a:t>
            </a:r>
          </a:p>
        </p:txBody>
      </p:sp>
      <p:pic>
        <p:nvPicPr>
          <p:cNvPr id="6" name="Picture 5">
            <a:extLst>
              <a:ext uri="{FF2B5EF4-FFF2-40B4-BE49-F238E27FC236}">
                <a16:creationId xmlns:a16="http://schemas.microsoft.com/office/drawing/2014/main" id="{8D30914D-E84A-854A-9B45-149BEFAC695A}"/>
              </a:ext>
            </a:extLst>
          </p:cNvPr>
          <p:cNvPicPr>
            <a:picLocks noChangeAspect="1"/>
          </p:cNvPicPr>
          <p:nvPr/>
        </p:nvPicPr>
        <p:blipFill>
          <a:blip r:embed="rId3"/>
          <a:stretch>
            <a:fillRect/>
          </a:stretch>
        </p:blipFill>
        <p:spPr>
          <a:xfrm>
            <a:off x="376482" y="4143996"/>
            <a:ext cx="2282845" cy="1494226"/>
          </a:xfrm>
          <a:prstGeom prst="rect">
            <a:avLst/>
          </a:prstGeom>
        </p:spPr>
      </p:pic>
      <p:sp>
        <p:nvSpPr>
          <p:cNvPr id="9" name="Rectangle 8">
            <a:extLst>
              <a:ext uri="{FF2B5EF4-FFF2-40B4-BE49-F238E27FC236}">
                <a16:creationId xmlns:a16="http://schemas.microsoft.com/office/drawing/2014/main" id="{B500A408-3704-0541-AD46-7DFE5F298450}"/>
              </a:ext>
            </a:extLst>
          </p:cNvPr>
          <p:cNvSpPr/>
          <p:nvPr/>
        </p:nvSpPr>
        <p:spPr>
          <a:xfrm>
            <a:off x="0" y="2543763"/>
            <a:ext cx="3366736" cy="1169551"/>
          </a:xfrm>
          <a:prstGeom prst="rect">
            <a:avLst/>
          </a:prstGeom>
        </p:spPr>
        <p:txBody>
          <a:bodyPr wrap="square">
            <a:spAutoFit/>
          </a:bodyPr>
          <a:lstStyle/>
          <a:p>
            <a:pPr marL="342900" lvl="0" indent="-342900">
              <a:spcBef>
                <a:spcPts val="1200"/>
              </a:spcBef>
              <a:buFont typeface="Arial" panose="020B0604020202020204" pitchFamily="34" charset="0"/>
              <a:buChar char="•"/>
            </a:pPr>
            <a:r>
              <a:rPr lang="en-US" sz="2000" b="1" dirty="0">
                <a:cs typeface="Arial"/>
              </a:rPr>
              <a:t>ASP2016: 20 students</a:t>
            </a:r>
            <a:endParaRPr lang="en-US" sz="2000" b="1" dirty="0"/>
          </a:p>
          <a:p>
            <a:pPr marL="342900" indent="-342900">
              <a:spcBef>
                <a:spcPts val="1200"/>
              </a:spcBef>
              <a:buFont typeface="Arial" panose="020B0604020202020204" pitchFamily="34" charset="0"/>
              <a:buChar char="•"/>
            </a:pPr>
            <a:r>
              <a:rPr lang="en-US" sz="2000" b="1" dirty="0">
                <a:cs typeface="Arial"/>
              </a:rPr>
              <a:t>ASP2018: </a:t>
            </a:r>
            <a:r>
              <a:rPr lang="en-US" sz="2000" b="1" dirty="0">
                <a:solidFill>
                  <a:srgbClr val="00B050"/>
                </a:solidFill>
                <a:cs typeface="Arial"/>
              </a:rPr>
              <a:t>36 students registered</a:t>
            </a:r>
            <a:endParaRPr lang="en-US" sz="2000" b="1" dirty="0">
              <a:cs typeface="Arial"/>
            </a:endParaRPr>
          </a:p>
        </p:txBody>
      </p:sp>
      <p:sp>
        <p:nvSpPr>
          <p:cNvPr id="10" name="Rectangle 9">
            <a:extLst>
              <a:ext uri="{FF2B5EF4-FFF2-40B4-BE49-F238E27FC236}">
                <a16:creationId xmlns:a16="http://schemas.microsoft.com/office/drawing/2014/main" id="{89345499-8154-CD4E-8A44-BF92187F50F6}"/>
              </a:ext>
            </a:extLst>
          </p:cNvPr>
          <p:cNvSpPr/>
          <p:nvPr/>
        </p:nvSpPr>
        <p:spPr>
          <a:xfrm>
            <a:off x="3147936" y="2548865"/>
            <a:ext cx="4422097" cy="3477875"/>
          </a:xfrm>
          <a:prstGeom prst="rect">
            <a:avLst/>
          </a:prstGeom>
        </p:spPr>
        <p:txBody>
          <a:bodyPr wrap="square">
            <a:spAutoFit/>
          </a:bodyPr>
          <a:lstStyle/>
          <a:p>
            <a:pPr marL="342900" lvl="0" indent="-342900">
              <a:spcBef>
                <a:spcPts val="1200"/>
              </a:spcBef>
              <a:buFont typeface="Arial" panose="020B0604020202020204" pitchFamily="34" charset="0"/>
              <a:buChar char="•"/>
            </a:pPr>
            <a:r>
              <a:rPr lang="en-US" sz="2000" b="1" dirty="0">
                <a:cs typeface="Arial"/>
              </a:rPr>
              <a:t>Track the impact of ASP</a:t>
            </a:r>
          </a:p>
          <a:p>
            <a:pPr marL="342900" indent="-342900">
              <a:spcBef>
                <a:spcPts val="1200"/>
              </a:spcBef>
              <a:buFont typeface="Arial" panose="020B0604020202020204" pitchFamily="34" charset="0"/>
              <a:buChar char="•"/>
            </a:pPr>
            <a:r>
              <a:rPr lang="en-US" sz="2000" b="1" dirty="0"/>
              <a:t>Support students &amp; help address their academic needs</a:t>
            </a:r>
            <a:endParaRPr lang="en-US" sz="2000" b="1" dirty="0">
              <a:cs typeface="Arial"/>
            </a:endParaRPr>
          </a:p>
          <a:p>
            <a:pPr marL="342900" indent="-342900">
              <a:spcBef>
                <a:spcPts val="1200"/>
              </a:spcBef>
              <a:buFont typeface="Arial" panose="020B0604020202020204" pitchFamily="34" charset="0"/>
              <a:buChar char="•"/>
            </a:pPr>
            <a:r>
              <a:rPr lang="en-US" sz="2000" b="1" dirty="0">
                <a:cs typeface="Arial"/>
              </a:rPr>
              <a:t>Work with Academic advisor</a:t>
            </a:r>
          </a:p>
          <a:p>
            <a:pPr marL="342900" indent="-342900">
              <a:spcBef>
                <a:spcPts val="1200"/>
              </a:spcBef>
              <a:buFont typeface="Arial" panose="020B0604020202020204" pitchFamily="34" charset="0"/>
              <a:buChar char="•"/>
            </a:pPr>
            <a:r>
              <a:rPr lang="en-US" sz="2000" b="1" dirty="0">
                <a:cs typeface="Arial"/>
              </a:rPr>
              <a:t>Formation of collaborations</a:t>
            </a:r>
          </a:p>
          <a:p>
            <a:pPr marL="342900" indent="-342900">
              <a:spcBef>
                <a:spcPts val="1200"/>
              </a:spcBef>
              <a:buFont typeface="Arial" panose="020B0604020202020204" pitchFamily="34" charset="0"/>
              <a:buChar char="•"/>
            </a:pPr>
            <a:r>
              <a:rPr lang="en-US" sz="2000" b="1" dirty="0">
                <a:cs typeface="Arial"/>
              </a:rPr>
              <a:t>Get African students involved</a:t>
            </a:r>
          </a:p>
          <a:p>
            <a:pPr marL="342900" indent="-342900">
              <a:spcBef>
                <a:spcPts val="1200"/>
              </a:spcBef>
              <a:buFont typeface="Arial" panose="020B0604020202020204" pitchFamily="34" charset="0"/>
              <a:buChar char="•"/>
            </a:pPr>
            <a:r>
              <a:rPr lang="en-US" sz="2000" b="1" dirty="0"/>
              <a:t>Connect Students w/ researcher</a:t>
            </a:r>
            <a:endParaRPr lang="en-US" sz="2000" b="1" dirty="0">
              <a:cs typeface="Arial"/>
            </a:endParaRPr>
          </a:p>
          <a:p>
            <a:pPr marL="342900" lvl="0" indent="-342900">
              <a:spcBef>
                <a:spcPts val="1200"/>
              </a:spcBef>
              <a:buFont typeface="Arial" panose="020B0604020202020204" pitchFamily="34" charset="0"/>
              <a:buChar char="•"/>
            </a:pPr>
            <a:r>
              <a:rPr lang="en-US" sz="2000" b="1" dirty="0">
                <a:cs typeface="Arial"/>
              </a:rPr>
              <a:t>Improve the ASP program</a:t>
            </a:r>
          </a:p>
        </p:txBody>
      </p:sp>
      <p:sp>
        <p:nvSpPr>
          <p:cNvPr id="11" name="Rectangle 10">
            <a:extLst>
              <a:ext uri="{FF2B5EF4-FFF2-40B4-BE49-F238E27FC236}">
                <a16:creationId xmlns:a16="http://schemas.microsoft.com/office/drawing/2014/main" id="{2C09C8A2-3612-8643-B8E6-D753D7F8F234}"/>
              </a:ext>
            </a:extLst>
          </p:cNvPr>
          <p:cNvSpPr/>
          <p:nvPr/>
        </p:nvSpPr>
        <p:spPr>
          <a:xfrm>
            <a:off x="7570033" y="2537669"/>
            <a:ext cx="4745173" cy="3477875"/>
          </a:xfrm>
          <a:prstGeom prst="rect">
            <a:avLst/>
          </a:prstGeom>
        </p:spPr>
        <p:txBody>
          <a:bodyPr wrap="square">
            <a:spAutoFit/>
          </a:bodyPr>
          <a:lstStyle/>
          <a:p>
            <a:pPr marL="342900" lvl="0" indent="-342900">
              <a:spcBef>
                <a:spcPts val="1200"/>
              </a:spcBef>
              <a:buFont typeface="Arial" panose="020B0604020202020204" pitchFamily="34" charset="0"/>
              <a:buChar char="•"/>
            </a:pPr>
            <a:r>
              <a:rPr lang="en-US" sz="2000" b="1" dirty="0">
                <a:solidFill>
                  <a:srgbClr val="00B050"/>
                </a:solidFill>
                <a:cs typeface="Arial"/>
              </a:rPr>
              <a:t>Enthusiastic Mentors</a:t>
            </a:r>
          </a:p>
          <a:p>
            <a:pPr marL="342900" lvl="0" indent="-342900">
              <a:spcBef>
                <a:spcPts val="1200"/>
              </a:spcBef>
              <a:buFont typeface="Arial" panose="020B0604020202020204" pitchFamily="34" charset="0"/>
              <a:buChar char="•"/>
            </a:pPr>
            <a:r>
              <a:rPr lang="en-US" sz="2000" b="1" dirty="0">
                <a:solidFill>
                  <a:srgbClr val="00B050"/>
                </a:solidFill>
                <a:cs typeface="Arial"/>
              </a:rPr>
              <a:t>Ability to share support beyond the academic level </a:t>
            </a:r>
          </a:p>
          <a:p>
            <a:pPr marL="342900" lvl="0" indent="-342900">
              <a:spcBef>
                <a:spcPts val="1200"/>
              </a:spcBef>
              <a:buFont typeface="Arial" panose="020B0604020202020204" pitchFamily="34" charset="0"/>
              <a:buChar char="•"/>
            </a:pPr>
            <a:r>
              <a:rPr lang="en-US" sz="2000" b="1" dirty="0">
                <a:solidFill>
                  <a:srgbClr val="00B050"/>
                </a:solidFill>
                <a:cs typeface="Arial"/>
              </a:rPr>
              <a:t>Increasing # of Mentors &amp; Mentees</a:t>
            </a:r>
          </a:p>
          <a:p>
            <a:pPr marL="342900" lvl="0" indent="-342900">
              <a:spcBef>
                <a:spcPts val="1200"/>
              </a:spcBef>
              <a:buFont typeface="Arial" panose="020B0604020202020204" pitchFamily="34" charset="0"/>
              <a:buChar char="•"/>
            </a:pPr>
            <a:endParaRPr lang="en-US" sz="2000" b="1" dirty="0">
              <a:cs typeface="Arial"/>
            </a:endParaRPr>
          </a:p>
          <a:p>
            <a:pPr marL="342900" lvl="0" indent="-342900">
              <a:spcBef>
                <a:spcPts val="1200"/>
              </a:spcBef>
              <a:buFont typeface="Arial" panose="020B0604020202020204" pitchFamily="34" charset="0"/>
              <a:buChar char="•"/>
            </a:pPr>
            <a:r>
              <a:rPr lang="en-US" sz="2000" b="1" dirty="0">
                <a:solidFill>
                  <a:srgbClr val="FF0000"/>
                </a:solidFill>
                <a:cs typeface="Arial"/>
              </a:rPr>
              <a:t>Expert pairing</a:t>
            </a:r>
          </a:p>
          <a:p>
            <a:pPr marL="342900" lvl="0" indent="-342900">
              <a:spcBef>
                <a:spcPts val="1200"/>
              </a:spcBef>
              <a:buFont typeface="Arial" panose="020B0604020202020204" pitchFamily="34" charset="0"/>
              <a:buChar char="•"/>
            </a:pPr>
            <a:r>
              <a:rPr lang="en-US" sz="2000" b="1" dirty="0">
                <a:solidFill>
                  <a:srgbClr val="FF0000"/>
                </a:solidFill>
                <a:cs typeface="Arial"/>
              </a:rPr>
              <a:t>Capacity building</a:t>
            </a:r>
          </a:p>
          <a:p>
            <a:pPr marL="342900" lvl="0" indent="-342900">
              <a:spcBef>
                <a:spcPts val="1200"/>
              </a:spcBef>
              <a:buFont typeface="Arial" panose="020B0604020202020204" pitchFamily="34" charset="0"/>
              <a:buChar char="•"/>
            </a:pPr>
            <a:r>
              <a:rPr lang="en-US" sz="2000" b="1" dirty="0">
                <a:solidFill>
                  <a:srgbClr val="FF0000"/>
                </a:solidFill>
                <a:cs typeface="Arial"/>
              </a:rPr>
              <a:t>Funding &amp; Partnerships</a:t>
            </a:r>
            <a:endParaRPr lang="en-US" sz="2000" b="1" dirty="0">
              <a:solidFill>
                <a:srgbClr val="FF0000"/>
              </a:solidFill>
            </a:endParaRPr>
          </a:p>
        </p:txBody>
      </p:sp>
      <p:sp>
        <p:nvSpPr>
          <p:cNvPr id="12" name="Rectangle 11">
            <a:extLst>
              <a:ext uri="{FF2B5EF4-FFF2-40B4-BE49-F238E27FC236}">
                <a16:creationId xmlns:a16="http://schemas.microsoft.com/office/drawing/2014/main" id="{A51F314F-A174-4F4E-9C3A-819F07501588}"/>
              </a:ext>
            </a:extLst>
          </p:cNvPr>
          <p:cNvSpPr/>
          <p:nvPr/>
        </p:nvSpPr>
        <p:spPr>
          <a:xfrm>
            <a:off x="1" y="1596184"/>
            <a:ext cx="12192000" cy="461665"/>
          </a:xfrm>
          <a:prstGeom prst="rect">
            <a:avLst/>
          </a:prstGeom>
          <a:solidFill>
            <a:schemeClr val="accent1">
              <a:lumMod val="40000"/>
              <a:lumOff val="60000"/>
            </a:schemeClr>
          </a:solidFill>
        </p:spPr>
        <p:txBody>
          <a:bodyPr wrap="square">
            <a:spAutoFit/>
          </a:bodyPr>
          <a:lstStyle/>
          <a:p>
            <a:r>
              <a:rPr lang="en-US" sz="2400" dirty="0">
                <a:cs typeface="Arial"/>
              </a:rPr>
              <a:t>   Summary                          Purpose                          Strengths &amp; Needs for Improvement</a:t>
            </a:r>
          </a:p>
        </p:txBody>
      </p:sp>
    </p:spTree>
    <p:extLst>
      <p:ext uri="{BB962C8B-B14F-4D97-AF65-F5344CB8AC3E}">
        <p14:creationId xmlns:p14="http://schemas.microsoft.com/office/powerpoint/2010/main" val="37877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19634"/>
            <a:ext cx="9601200" cy="2895600"/>
          </a:xfrm>
        </p:spPr>
        <p:txBody>
          <a:bodyPr>
            <a:noAutofit/>
          </a:bodyPr>
          <a:lstStyle/>
          <a:p>
            <a:pPr>
              <a:lnSpc>
                <a:spcPct val="150000"/>
              </a:lnSpc>
              <a:spcBef>
                <a:spcPts val="0"/>
              </a:spcBef>
            </a:pPr>
            <a:r>
              <a:rPr lang="en-US" sz="2000" b="1" dirty="0">
                <a:solidFill>
                  <a:srgbClr val="000000"/>
                </a:solidFill>
              </a:rPr>
              <a:t>Social activities to facilitate interactions among students and lecturers</a:t>
            </a:r>
          </a:p>
          <a:p>
            <a:pPr>
              <a:lnSpc>
                <a:spcPct val="150000"/>
              </a:lnSpc>
              <a:spcBef>
                <a:spcPts val="0"/>
              </a:spcBef>
            </a:pPr>
            <a:r>
              <a:rPr lang="en-US" sz="2000" b="1" dirty="0">
                <a:solidFill>
                  <a:srgbClr val="000000"/>
                </a:solidFill>
                <a:cs typeface="Arial" pitchFamily="34" charset="0"/>
              </a:rPr>
              <a:t>Create network for student: email, blog, web, FB, WhatsApp</a:t>
            </a:r>
          </a:p>
          <a:p>
            <a:pPr>
              <a:lnSpc>
                <a:spcPct val="150000"/>
              </a:lnSpc>
              <a:spcBef>
                <a:spcPts val="0"/>
              </a:spcBef>
            </a:pPr>
            <a:r>
              <a:rPr lang="en-US" sz="2000" b="1" dirty="0">
                <a:solidFill>
                  <a:srgbClr val="000000"/>
                </a:solidFill>
              </a:rPr>
              <a:t>Provide student with materials: </a:t>
            </a:r>
            <a:r>
              <a:rPr lang="en-US" sz="2000" b="1" dirty="0" err="1">
                <a:solidFill>
                  <a:srgbClr val="000000"/>
                </a:solidFill>
              </a:rPr>
              <a:t>indico</a:t>
            </a:r>
            <a:r>
              <a:rPr lang="en-US" sz="2000" b="1" dirty="0">
                <a:solidFill>
                  <a:srgbClr val="000000"/>
                </a:solidFill>
              </a:rPr>
              <a:t>, booklets</a:t>
            </a:r>
          </a:p>
          <a:p>
            <a:pPr>
              <a:lnSpc>
                <a:spcPct val="150000"/>
              </a:lnSpc>
              <a:spcBef>
                <a:spcPts val="0"/>
              </a:spcBef>
            </a:pPr>
            <a:r>
              <a:rPr lang="en-US" sz="2000" b="1" dirty="0">
                <a:solidFill>
                  <a:srgbClr val="000000"/>
                </a:solidFill>
              </a:rPr>
              <a:t>Video connection to CERN CCC and </a:t>
            </a:r>
            <a:r>
              <a:rPr lang="en-US" sz="2000" b="1" dirty="0"/>
              <a:t>ICHEP</a:t>
            </a:r>
            <a:r>
              <a:rPr lang="en-US" sz="2000" b="1" dirty="0">
                <a:solidFill>
                  <a:srgbClr val="000000"/>
                </a:solidFill>
              </a:rPr>
              <a:t> conf.</a:t>
            </a:r>
          </a:p>
          <a:p>
            <a:pPr>
              <a:lnSpc>
                <a:spcPct val="150000"/>
              </a:lnSpc>
              <a:spcBef>
                <a:spcPts val="0"/>
              </a:spcBef>
            </a:pPr>
            <a:r>
              <a:rPr lang="en-US" sz="2000" b="1" dirty="0">
                <a:solidFill>
                  <a:srgbClr val="000000"/>
                </a:solidFill>
              </a:rPr>
              <a:t>Share experience with public lectures </a:t>
            </a:r>
          </a:p>
          <a:p>
            <a:pPr>
              <a:lnSpc>
                <a:spcPct val="150000"/>
              </a:lnSpc>
              <a:spcBef>
                <a:spcPts val="0"/>
              </a:spcBef>
            </a:pPr>
            <a:r>
              <a:rPr lang="en-US" sz="2000" b="1" dirty="0">
                <a:solidFill>
                  <a:srgbClr val="000000"/>
                </a:solidFill>
              </a:rPr>
              <a:t>Produce movie and press release </a:t>
            </a:r>
          </a:p>
          <a:p>
            <a:pPr>
              <a:lnSpc>
                <a:spcPct val="150000"/>
              </a:lnSpc>
              <a:spcBef>
                <a:spcPts val="0"/>
              </a:spcBef>
            </a:pPr>
            <a:r>
              <a:rPr lang="en-US" sz="2000" b="1" dirty="0">
                <a:solidFill>
                  <a:srgbClr val="000000"/>
                </a:solidFill>
              </a:rPr>
              <a:t>Students poster &amp; oral sessions</a:t>
            </a:r>
          </a:p>
          <a:p>
            <a:pPr>
              <a:lnSpc>
                <a:spcPct val="150000"/>
              </a:lnSpc>
              <a:spcBef>
                <a:spcPts val="0"/>
              </a:spcBef>
            </a:pPr>
            <a:r>
              <a:rPr lang="en-US" sz="2000" b="1" dirty="0">
                <a:solidFill>
                  <a:srgbClr val="000000"/>
                </a:solidFill>
              </a:rPr>
              <a:t>Hands-on and lab-work</a:t>
            </a:r>
          </a:p>
          <a:p>
            <a:pPr>
              <a:lnSpc>
                <a:spcPct val="150000"/>
              </a:lnSpc>
              <a:spcBef>
                <a:spcPts val="0"/>
              </a:spcBef>
            </a:pPr>
            <a:r>
              <a:rPr lang="en-US" sz="2000" b="1" dirty="0">
                <a:solidFill>
                  <a:srgbClr val="000000"/>
                </a:solidFill>
              </a:rPr>
              <a:t>Shipping equipment (cloud chamber, PC, BPM)</a:t>
            </a:r>
          </a:p>
          <a:p>
            <a:pPr>
              <a:lnSpc>
                <a:spcPct val="150000"/>
              </a:lnSpc>
              <a:spcBef>
                <a:spcPts val="0"/>
              </a:spcBef>
            </a:pPr>
            <a:r>
              <a:rPr lang="en-US" sz="2000" b="1" dirty="0">
                <a:solidFill>
                  <a:srgbClr val="000000"/>
                </a:solidFill>
                <a:cs typeface="Arial" pitchFamily="34" charset="0"/>
              </a:rPr>
              <a:t>Student Survey and School reports</a:t>
            </a:r>
            <a:endParaRPr lang="en-US" sz="2000" b="1" dirty="0">
              <a:solidFill>
                <a:srgbClr val="000000"/>
              </a:solidFill>
            </a:endParaRPr>
          </a:p>
          <a:p>
            <a:pPr>
              <a:lnSpc>
                <a:spcPct val="150000"/>
              </a:lnSpc>
              <a:spcBef>
                <a:spcPts val="0"/>
              </a:spcBef>
            </a:pPr>
            <a:endParaRPr lang="en-US" sz="2000" dirty="0">
              <a:solidFill>
                <a:srgbClr val="000000"/>
              </a:solidFill>
            </a:endParaRPr>
          </a:p>
        </p:txBody>
      </p:sp>
      <p:sp>
        <p:nvSpPr>
          <p:cNvPr id="2" name="Title 1"/>
          <p:cNvSpPr>
            <a:spLocks noGrp="1"/>
          </p:cNvSpPr>
          <p:nvPr>
            <p:ph type="title"/>
          </p:nvPr>
        </p:nvSpPr>
        <p:spPr>
          <a:xfrm>
            <a:off x="359833" y="656844"/>
            <a:ext cx="7984067" cy="515112"/>
          </a:xfrm>
        </p:spPr>
        <p:txBody>
          <a:bodyPr>
            <a:noAutofit/>
          </a:bodyPr>
          <a:lstStyle/>
          <a:p>
            <a:r>
              <a:rPr lang="en-US" dirty="0">
                <a:effectLst>
                  <a:outerShdw blurRad="647700" dist="38100" sx="99000" sy="99000" algn="l" rotWithShape="0">
                    <a:schemeClr val="tx1">
                      <a:alpha val="30000"/>
                    </a:schemeClr>
                  </a:outerShdw>
                </a:effectLst>
              </a:rPr>
              <a:t>Beyond the Academics</a:t>
            </a:r>
            <a:endParaRPr lang="en-US" i="1" dirty="0">
              <a:effectLst>
                <a:outerShdw blurRad="647700" dist="38100" sx="99000" sy="99000" algn="l" rotWithShape="0">
                  <a:schemeClr val="tx1">
                    <a:alpha val="30000"/>
                  </a:schemeClr>
                </a:outerShdw>
              </a:effectLst>
            </a:endParaRPr>
          </a:p>
        </p:txBody>
      </p:sp>
      <p:pic>
        <p:nvPicPr>
          <p:cNvPr id="8" name="Picture 7"/>
          <p:cNvPicPr>
            <a:picLocks noChangeAspect="1"/>
          </p:cNvPicPr>
          <p:nvPr/>
        </p:nvPicPr>
        <p:blipFill>
          <a:blip r:embed="rId3"/>
          <a:stretch>
            <a:fillRect/>
          </a:stretch>
        </p:blipFill>
        <p:spPr>
          <a:xfrm>
            <a:off x="10387930" y="3619753"/>
            <a:ext cx="1442061" cy="607853"/>
          </a:xfrm>
          <a:prstGeom prst="rect">
            <a:avLst/>
          </a:prstGeom>
        </p:spPr>
      </p:pic>
      <p:pic>
        <p:nvPicPr>
          <p:cNvPr id="11" name="Picture 10"/>
          <p:cNvPicPr>
            <a:picLocks noChangeAspect="1"/>
          </p:cNvPicPr>
          <p:nvPr/>
        </p:nvPicPr>
        <p:blipFill>
          <a:blip r:embed="rId4"/>
          <a:stretch>
            <a:fillRect/>
          </a:stretch>
        </p:blipFill>
        <p:spPr>
          <a:xfrm>
            <a:off x="6520498" y="3264168"/>
            <a:ext cx="1712484" cy="1142717"/>
          </a:xfrm>
          <a:prstGeom prst="rect">
            <a:avLst/>
          </a:prstGeom>
        </p:spPr>
      </p:pic>
      <p:pic>
        <p:nvPicPr>
          <p:cNvPr id="14" name="Picture 3"/>
          <p:cNvPicPr>
            <a:picLocks noChangeAspect="1" noChangeArrowheads="1"/>
          </p:cNvPicPr>
          <p:nvPr/>
        </p:nvPicPr>
        <p:blipFill>
          <a:blip r:embed="rId5" cstate="print"/>
          <a:srcRect/>
          <a:stretch>
            <a:fillRect/>
          </a:stretch>
        </p:blipFill>
        <p:spPr bwMode="auto">
          <a:xfrm rot="440347">
            <a:off x="4937651" y="4010009"/>
            <a:ext cx="1419930" cy="1064947"/>
          </a:xfrm>
          <a:prstGeom prst="rect">
            <a:avLst/>
          </a:prstGeom>
          <a:noFill/>
          <a:ln w="57150" cmpd="sng">
            <a:noFill/>
            <a:miter lim="800000"/>
            <a:headEnd/>
            <a:tailEnd/>
          </a:ln>
        </p:spPr>
      </p:pic>
      <p:pic>
        <p:nvPicPr>
          <p:cNvPr id="9" name="Picture 8"/>
          <p:cNvPicPr>
            <a:picLocks noChangeAspect="1"/>
          </p:cNvPicPr>
          <p:nvPr/>
        </p:nvPicPr>
        <p:blipFill>
          <a:blip r:embed="rId6"/>
          <a:stretch>
            <a:fillRect/>
          </a:stretch>
        </p:blipFill>
        <p:spPr>
          <a:xfrm>
            <a:off x="8678847" y="2750714"/>
            <a:ext cx="1676401" cy="1371600"/>
          </a:xfrm>
          <a:prstGeom prst="rect">
            <a:avLst/>
          </a:prstGeom>
          <a:ln w="38100" cmpd="sng">
            <a:noFill/>
          </a:ln>
        </p:spPr>
      </p:pic>
      <p:pic>
        <p:nvPicPr>
          <p:cNvPr id="4" name="Picture 3">
            <a:extLst>
              <a:ext uri="{FF2B5EF4-FFF2-40B4-BE49-F238E27FC236}">
                <a16:creationId xmlns:a16="http://schemas.microsoft.com/office/drawing/2014/main" id="{CDAA92DF-F1CD-6343-8FBA-945069993837}"/>
              </a:ext>
            </a:extLst>
          </p:cNvPr>
          <p:cNvPicPr>
            <a:picLocks noChangeAspect="1"/>
          </p:cNvPicPr>
          <p:nvPr/>
        </p:nvPicPr>
        <p:blipFill>
          <a:blip r:embed="rId7"/>
          <a:stretch>
            <a:fillRect/>
          </a:stretch>
        </p:blipFill>
        <p:spPr>
          <a:xfrm>
            <a:off x="8626347" y="4351872"/>
            <a:ext cx="3373136" cy="2055767"/>
          </a:xfrm>
          <a:prstGeom prst="rect">
            <a:avLst/>
          </a:prstGeom>
        </p:spPr>
      </p:pic>
      <p:pic>
        <p:nvPicPr>
          <p:cNvPr id="5" name="Picture 4">
            <a:extLst>
              <a:ext uri="{FF2B5EF4-FFF2-40B4-BE49-F238E27FC236}">
                <a16:creationId xmlns:a16="http://schemas.microsoft.com/office/drawing/2014/main" id="{A9F2BC7F-6E8C-8A48-A642-9405649675CA}"/>
              </a:ext>
            </a:extLst>
          </p:cNvPr>
          <p:cNvPicPr>
            <a:picLocks noChangeAspect="1"/>
          </p:cNvPicPr>
          <p:nvPr/>
        </p:nvPicPr>
        <p:blipFill>
          <a:blip r:embed="rId8"/>
          <a:stretch>
            <a:fillRect/>
          </a:stretch>
        </p:blipFill>
        <p:spPr>
          <a:xfrm>
            <a:off x="6240927" y="5482415"/>
            <a:ext cx="2314622" cy="1010984"/>
          </a:xfrm>
          <a:prstGeom prst="rect">
            <a:avLst/>
          </a:prstGeom>
        </p:spPr>
      </p:pic>
    </p:spTree>
    <p:extLst>
      <p:ext uri="{BB962C8B-B14F-4D97-AF65-F5344CB8AC3E}">
        <p14:creationId xmlns:p14="http://schemas.microsoft.com/office/powerpoint/2010/main" val="656610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64D4-1C17-D243-B0EA-7FA34BD73D4A}"/>
              </a:ext>
            </a:extLst>
          </p:cNvPr>
          <p:cNvSpPr>
            <a:spLocks noGrp="1"/>
          </p:cNvSpPr>
          <p:nvPr>
            <p:ph type="title"/>
          </p:nvPr>
        </p:nvSpPr>
        <p:spPr/>
        <p:txBody>
          <a:bodyPr/>
          <a:lstStyle/>
          <a:p>
            <a:r>
              <a:rPr lang="en-US" dirty="0">
                <a:effectLst>
                  <a:outerShdw blurRad="635000" dist="38100" algn="l" rotWithShape="0">
                    <a:prstClr val="black">
                      <a:alpha val="40000"/>
                    </a:prstClr>
                  </a:outerShdw>
                </a:effectLst>
              </a:rPr>
              <a:t>Outline</a:t>
            </a:r>
          </a:p>
        </p:txBody>
      </p:sp>
      <p:sp>
        <p:nvSpPr>
          <p:cNvPr id="3" name="Content Placeholder 2">
            <a:extLst>
              <a:ext uri="{FF2B5EF4-FFF2-40B4-BE49-F238E27FC236}">
                <a16:creationId xmlns:a16="http://schemas.microsoft.com/office/drawing/2014/main" id="{C3A62A45-3DD5-4D47-855C-E775A9419501}"/>
              </a:ext>
            </a:extLst>
          </p:cNvPr>
          <p:cNvSpPr>
            <a:spLocks noGrp="1"/>
          </p:cNvSpPr>
          <p:nvPr>
            <p:ph idx="1"/>
          </p:nvPr>
        </p:nvSpPr>
        <p:spPr>
          <a:xfrm>
            <a:off x="607519" y="1921790"/>
            <a:ext cx="10515600" cy="4748050"/>
          </a:xfrm>
        </p:spPr>
        <p:txBody>
          <a:bodyPr>
            <a:normAutofit/>
          </a:bodyPr>
          <a:lstStyle/>
          <a:p>
            <a:pPr>
              <a:lnSpc>
                <a:spcPct val="100000"/>
              </a:lnSpc>
              <a:buClr>
                <a:schemeClr val="bg1"/>
              </a:buClr>
              <a:buBlip>
                <a:blip r:embed="rId3"/>
              </a:buBlip>
            </a:pPr>
            <a:r>
              <a:rPr lang="en-US" sz="3300" b="1" dirty="0"/>
              <a:t> </a:t>
            </a:r>
            <a:r>
              <a:rPr lang="en-US" sz="3200" b="1" dirty="0">
                <a:solidFill>
                  <a:schemeClr val="accent1"/>
                </a:solidFill>
              </a:rPr>
              <a:t>Mission of the African School of Fundamental    Physics and Applications</a:t>
            </a:r>
          </a:p>
          <a:p>
            <a:pPr>
              <a:lnSpc>
                <a:spcPct val="150000"/>
              </a:lnSpc>
              <a:buClr>
                <a:schemeClr val="bg1"/>
              </a:buClr>
              <a:buBlip>
                <a:blip r:embed="rId3"/>
              </a:buBlip>
            </a:pPr>
            <a:r>
              <a:rPr lang="en-US" sz="3200" b="1" dirty="0">
                <a:solidFill>
                  <a:schemeClr val="accent1"/>
                </a:solidFill>
              </a:rPr>
              <a:t> ASP Organization </a:t>
            </a:r>
          </a:p>
          <a:p>
            <a:pPr>
              <a:lnSpc>
                <a:spcPct val="150000"/>
              </a:lnSpc>
              <a:buClr>
                <a:schemeClr val="bg1"/>
              </a:buClr>
              <a:buBlip>
                <a:blip r:embed="rId3"/>
              </a:buBlip>
            </a:pPr>
            <a:r>
              <a:rPr lang="en-US" sz="3200" b="1" dirty="0">
                <a:solidFill>
                  <a:schemeClr val="accent1"/>
                </a:solidFill>
              </a:rPr>
              <a:t> Expanding our Program </a:t>
            </a:r>
          </a:p>
          <a:p>
            <a:pPr>
              <a:lnSpc>
                <a:spcPct val="150000"/>
              </a:lnSpc>
              <a:buClr>
                <a:schemeClr val="bg1"/>
              </a:buClr>
              <a:buBlip>
                <a:blip r:embed="rId3"/>
              </a:buBlip>
            </a:pPr>
            <a:r>
              <a:rPr lang="en-US" sz="3200" b="1" dirty="0">
                <a:solidFill>
                  <a:schemeClr val="accent1"/>
                </a:solidFill>
              </a:rPr>
              <a:t> More High-Stories Transcending Boundaries</a:t>
            </a:r>
          </a:p>
        </p:txBody>
      </p:sp>
    </p:spTree>
    <p:extLst>
      <p:ext uri="{BB962C8B-B14F-4D97-AF65-F5344CB8AC3E}">
        <p14:creationId xmlns:p14="http://schemas.microsoft.com/office/powerpoint/2010/main" val="270612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ingle Corner Rectangle 8"/>
          <p:cNvSpPr/>
          <p:nvPr/>
        </p:nvSpPr>
        <p:spPr>
          <a:xfrm>
            <a:off x="6064884" y="1827182"/>
            <a:ext cx="3694176" cy="2350008"/>
          </a:xfrm>
          <a:prstGeom prst="round1Rect">
            <a:avLst/>
          </a:prstGeom>
          <a:solidFill>
            <a:srgbClr val="F69D2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ound Single Corner Rectangle 14"/>
          <p:cNvSpPr/>
          <p:nvPr/>
        </p:nvSpPr>
        <p:spPr>
          <a:xfrm flipV="1">
            <a:off x="6059424" y="4177189"/>
            <a:ext cx="3694176" cy="2350008"/>
          </a:xfrm>
          <a:prstGeom prst="round1Rect">
            <a:avLst/>
          </a:prstGeom>
          <a:solidFill>
            <a:srgbClr val="33653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ound Single Corner Rectangle 15"/>
          <p:cNvSpPr/>
          <p:nvPr/>
        </p:nvSpPr>
        <p:spPr>
          <a:xfrm flipH="1" flipV="1">
            <a:off x="2365248" y="4173409"/>
            <a:ext cx="3694176" cy="2350008"/>
          </a:xfrm>
          <a:prstGeom prst="round1Rect">
            <a:avLst/>
          </a:prstGeom>
          <a:solidFill>
            <a:srgbClr val="CA4C3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ound Single Corner Rectangle 16"/>
          <p:cNvSpPr/>
          <p:nvPr/>
        </p:nvSpPr>
        <p:spPr>
          <a:xfrm flipH="1">
            <a:off x="2370708" y="1823401"/>
            <a:ext cx="3694176" cy="2350008"/>
          </a:xfrm>
          <a:prstGeom prst="round1Rect">
            <a:avLst/>
          </a:prstGeom>
          <a:solidFill>
            <a:srgbClr val="2930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ounded Rectangle 11"/>
          <p:cNvSpPr/>
          <p:nvPr/>
        </p:nvSpPr>
        <p:spPr>
          <a:xfrm>
            <a:off x="4449116" y="3291345"/>
            <a:ext cx="3220617" cy="1764128"/>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dirty="0"/>
              <a:t>Where do African alumni go?</a:t>
            </a:r>
          </a:p>
        </p:txBody>
      </p:sp>
      <p:sp>
        <p:nvSpPr>
          <p:cNvPr id="18" name="TextBox 17"/>
          <p:cNvSpPr txBox="1"/>
          <p:nvPr/>
        </p:nvSpPr>
        <p:spPr>
          <a:xfrm>
            <a:off x="2917540" y="1952860"/>
            <a:ext cx="2275526" cy="461665"/>
          </a:xfrm>
          <a:prstGeom prst="rect">
            <a:avLst/>
          </a:prstGeom>
          <a:noFill/>
        </p:spPr>
        <p:txBody>
          <a:bodyPr wrap="square" rtlCol="0">
            <a:spAutoFit/>
          </a:bodyPr>
          <a:lstStyle/>
          <a:p>
            <a:pPr algn="ctr"/>
            <a:r>
              <a:rPr lang="en-US" sz="2400" b="1" dirty="0">
                <a:solidFill>
                  <a:schemeClr val="bg1"/>
                </a:solidFill>
              </a:rPr>
              <a:t>North America</a:t>
            </a:r>
          </a:p>
        </p:txBody>
      </p:sp>
      <p:sp>
        <p:nvSpPr>
          <p:cNvPr id="19" name="TextBox 18"/>
          <p:cNvSpPr txBox="1"/>
          <p:nvPr/>
        </p:nvSpPr>
        <p:spPr>
          <a:xfrm>
            <a:off x="2917540" y="5862827"/>
            <a:ext cx="2275526" cy="461665"/>
          </a:xfrm>
          <a:prstGeom prst="rect">
            <a:avLst/>
          </a:prstGeom>
          <a:noFill/>
        </p:spPr>
        <p:txBody>
          <a:bodyPr wrap="square" rtlCol="0">
            <a:spAutoFit/>
          </a:bodyPr>
          <a:lstStyle/>
          <a:p>
            <a:pPr algn="ctr"/>
            <a:r>
              <a:rPr lang="en-US" sz="2400" b="1" dirty="0">
                <a:solidFill>
                  <a:schemeClr val="bg1"/>
                </a:solidFill>
              </a:rPr>
              <a:t>Europe</a:t>
            </a:r>
          </a:p>
        </p:txBody>
      </p:sp>
      <p:sp>
        <p:nvSpPr>
          <p:cNvPr id="20" name="TextBox 19"/>
          <p:cNvSpPr txBox="1"/>
          <p:nvPr/>
        </p:nvSpPr>
        <p:spPr>
          <a:xfrm>
            <a:off x="7027439" y="1952860"/>
            <a:ext cx="2275526" cy="461665"/>
          </a:xfrm>
          <a:prstGeom prst="rect">
            <a:avLst/>
          </a:prstGeom>
          <a:noFill/>
        </p:spPr>
        <p:txBody>
          <a:bodyPr wrap="square" rtlCol="0">
            <a:spAutoFit/>
          </a:bodyPr>
          <a:lstStyle/>
          <a:p>
            <a:pPr algn="ctr"/>
            <a:r>
              <a:rPr lang="en-US" sz="2400" b="1" dirty="0">
                <a:solidFill>
                  <a:schemeClr val="bg1"/>
                </a:solidFill>
              </a:rPr>
              <a:t>Asia</a:t>
            </a:r>
          </a:p>
        </p:txBody>
      </p:sp>
      <p:sp>
        <p:nvSpPr>
          <p:cNvPr id="21" name="TextBox 20"/>
          <p:cNvSpPr txBox="1"/>
          <p:nvPr/>
        </p:nvSpPr>
        <p:spPr>
          <a:xfrm>
            <a:off x="7027439" y="5862827"/>
            <a:ext cx="2275526" cy="461665"/>
          </a:xfrm>
          <a:prstGeom prst="rect">
            <a:avLst/>
          </a:prstGeom>
          <a:noFill/>
        </p:spPr>
        <p:txBody>
          <a:bodyPr wrap="square" rtlCol="0">
            <a:spAutoFit/>
          </a:bodyPr>
          <a:lstStyle/>
          <a:p>
            <a:pPr algn="ctr"/>
            <a:r>
              <a:rPr lang="en-US" sz="2400" b="1" dirty="0">
                <a:solidFill>
                  <a:schemeClr val="bg1"/>
                </a:solidFill>
              </a:rPr>
              <a:t>Other Africa</a:t>
            </a:r>
          </a:p>
        </p:txBody>
      </p:sp>
      <p:sp>
        <p:nvSpPr>
          <p:cNvPr id="22" name="TextBox 21"/>
          <p:cNvSpPr txBox="1"/>
          <p:nvPr/>
        </p:nvSpPr>
        <p:spPr>
          <a:xfrm>
            <a:off x="4583146" y="3436331"/>
            <a:ext cx="2963476" cy="1446550"/>
          </a:xfrm>
          <a:prstGeom prst="rect">
            <a:avLst/>
          </a:prstGeom>
          <a:noFill/>
        </p:spPr>
        <p:txBody>
          <a:bodyPr wrap="square" rtlCol="0">
            <a:spAutoFit/>
          </a:bodyPr>
          <a:lstStyle/>
          <a:p>
            <a:pPr algn="ctr"/>
            <a:r>
              <a:rPr lang="en-US" sz="2800" dirty="0"/>
              <a:t>African Alumni</a:t>
            </a:r>
          </a:p>
          <a:p>
            <a:pPr algn="ctr"/>
            <a:r>
              <a:rPr lang="en-US" sz="2000" dirty="0"/>
              <a:t>89 complete records</a:t>
            </a:r>
          </a:p>
          <a:p>
            <a:pPr algn="ctr"/>
            <a:endParaRPr lang="en-US" sz="2000" dirty="0"/>
          </a:p>
          <a:p>
            <a:pPr algn="ctr"/>
            <a:r>
              <a:rPr lang="en-US" sz="2000" dirty="0"/>
              <a:t>58% stayed in-country</a:t>
            </a:r>
          </a:p>
        </p:txBody>
      </p:sp>
      <p:sp>
        <p:nvSpPr>
          <p:cNvPr id="24" name="TextBox 23"/>
          <p:cNvSpPr txBox="1"/>
          <p:nvPr/>
        </p:nvSpPr>
        <p:spPr>
          <a:xfrm>
            <a:off x="3427551" y="2521882"/>
            <a:ext cx="1337538" cy="523220"/>
          </a:xfrm>
          <a:prstGeom prst="rect">
            <a:avLst/>
          </a:prstGeom>
          <a:noFill/>
        </p:spPr>
        <p:txBody>
          <a:bodyPr wrap="square" rtlCol="0">
            <a:spAutoFit/>
          </a:bodyPr>
          <a:lstStyle/>
          <a:p>
            <a:pPr algn="ctr"/>
            <a:r>
              <a:rPr lang="en-US" sz="2800" dirty="0">
                <a:solidFill>
                  <a:srgbClr val="FFFFFF"/>
                </a:solidFill>
              </a:rPr>
              <a:t>7%</a:t>
            </a:r>
          </a:p>
        </p:txBody>
      </p:sp>
      <p:sp>
        <p:nvSpPr>
          <p:cNvPr id="25" name="TextBox 24"/>
          <p:cNvSpPr txBox="1"/>
          <p:nvPr/>
        </p:nvSpPr>
        <p:spPr>
          <a:xfrm>
            <a:off x="7483534" y="2521882"/>
            <a:ext cx="1337538" cy="523220"/>
          </a:xfrm>
          <a:prstGeom prst="rect">
            <a:avLst/>
          </a:prstGeom>
          <a:noFill/>
        </p:spPr>
        <p:txBody>
          <a:bodyPr wrap="square" rtlCol="0">
            <a:spAutoFit/>
          </a:bodyPr>
          <a:lstStyle/>
          <a:p>
            <a:pPr algn="ctr"/>
            <a:r>
              <a:rPr lang="en-US" sz="2800" dirty="0">
                <a:solidFill>
                  <a:srgbClr val="FFFFFF"/>
                </a:solidFill>
              </a:rPr>
              <a:t>3%</a:t>
            </a:r>
          </a:p>
        </p:txBody>
      </p:sp>
      <p:sp>
        <p:nvSpPr>
          <p:cNvPr id="26" name="TextBox 25"/>
          <p:cNvSpPr txBox="1"/>
          <p:nvPr/>
        </p:nvSpPr>
        <p:spPr>
          <a:xfrm>
            <a:off x="3579951" y="5339606"/>
            <a:ext cx="1337538" cy="523220"/>
          </a:xfrm>
          <a:prstGeom prst="rect">
            <a:avLst/>
          </a:prstGeom>
          <a:noFill/>
        </p:spPr>
        <p:txBody>
          <a:bodyPr wrap="square" rtlCol="0">
            <a:spAutoFit/>
          </a:bodyPr>
          <a:lstStyle/>
          <a:p>
            <a:pPr algn="ctr"/>
            <a:r>
              <a:rPr lang="en-US" sz="2800" dirty="0">
                <a:solidFill>
                  <a:srgbClr val="FFFFFF"/>
                </a:solidFill>
              </a:rPr>
              <a:t>10%</a:t>
            </a:r>
          </a:p>
        </p:txBody>
      </p:sp>
      <p:sp>
        <p:nvSpPr>
          <p:cNvPr id="27" name="TextBox 26"/>
          <p:cNvSpPr txBox="1"/>
          <p:nvPr/>
        </p:nvSpPr>
        <p:spPr>
          <a:xfrm>
            <a:off x="7483534" y="5339606"/>
            <a:ext cx="1337538" cy="523220"/>
          </a:xfrm>
          <a:prstGeom prst="rect">
            <a:avLst/>
          </a:prstGeom>
          <a:noFill/>
        </p:spPr>
        <p:txBody>
          <a:bodyPr wrap="square" rtlCol="0">
            <a:spAutoFit/>
          </a:bodyPr>
          <a:lstStyle/>
          <a:p>
            <a:pPr algn="ctr"/>
            <a:r>
              <a:rPr lang="en-US" sz="2800" dirty="0">
                <a:solidFill>
                  <a:srgbClr val="FFFFFF"/>
                </a:solidFill>
              </a:rPr>
              <a:t>21%</a:t>
            </a:r>
          </a:p>
        </p:txBody>
      </p:sp>
      <p:sp>
        <p:nvSpPr>
          <p:cNvPr id="28" name="Right Arrow 27"/>
          <p:cNvSpPr/>
          <p:nvPr/>
        </p:nvSpPr>
        <p:spPr>
          <a:xfrm rot="13257040">
            <a:off x="4231219" y="3156621"/>
            <a:ext cx="581842" cy="484632"/>
          </a:xfrm>
          <a:prstGeom prst="rightArrow">
            <a:avLst/>
          </a:prstGeom>
          <a:solidFill>
            <a:srgbClr val="808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Arrow 29"/>
          <p:cNvSpPr/>
          <p:nvPr/>
        </p:nvSpPr>
        <p:spPr>
          <a:xfrm rot="8342960" flipV="1">
            <a:off x="4231219" y="4693579"/>
            <a:ext cx="581842" cy="484632"/>
          </a:xfrm>
          <a:prstGeom prst="rightArrow">
            <a:avLst/>
          </a:prstGeom>
          <a:solidFill>
            <a:srgbClr val="808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Arrow 30"/>
          <p:cNvSpPr/>
          <p:nvPr/>
        </p:nvSpPr>
        <p:spPr>
          <a:xfrm rot="8342960" flipH="1">
            <a:off x="7290981" y="3156621"/>
            <a:ext cx="581842" cy="484632"/>
          </a:xfrm>
          <a:prstGeom prst="rightArrow">
            <a:avLst/>
          </a:prstGeom>
          <a:solidFill>
            <a:srgbClr val="808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ight Arrow 31"/>
          <p:cNvSpPr/>
          <p:nvPr/>
        </p:nvSpPr>
        <p:spPr>
          <a:xfrm rot="13257040" flipH="1" flipV="1">
            <a:off x="7290979" y="4706053"/>
            <a:ext cx="581842" cy="484632"/>
          </a:xfrm>
          <a:prstGeom prst="rightArrow">
            <a:avLst/>
          </a:prstGeom>
          <a:solidFill>
            <a:srgbClr val="808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B244DD7-8D6A-8946-AB6C-492052F3ECA0}"/>
              </a:ext>
            </a:extLst>
          </p:cNvPr>
          <p:cNvSpPr/>
          <p:nvPr/>
        </p:nvSpPr>
        <p:spPr>
          <a:xfrm>
            <a:off x="267894" y="5908993"/>
            <a:ext cx="3011424" cy="369332"/>
          </a:xfrm>
          <a:prstGeom prst="rect">
            <a:avLst/>
          </a:prstGeom>
        </p:spPr>
        <p:txBody>
          <a:bodyPr wrap="square">
            <a:spAutoFit/>
          </a:bodyPr>
          <a:lstStyle/>
          <a:p>
            <a:pPr>
              <a:spcAft>
                <a:spcPts val="0"/>
              </a:spcAft>
            </a:pPr>
            <a:r>
              <a:rPr lang="en-US" dirty="0">
                <a:latin typeface="Calibri" panose="020F0502020204030204" pitchFamily="34" charset="0"/>
                <a:ea typeface="Calibri" panose="020F0502020204030204" pitchFamily="34" charset="0"/>
                <a:cs typeface="Times New Roman" pitchFamily="2" charset="0"/>
              </a:rPr>
              <a:t>Courtesy Julia Gray</a:t>
            </a:r>
          </a:p>
        </p:txBody>
      </p:sp>
    </p:spTree>
    <p:extLst>
      <p:ext uri="{BB962C8B-B14F-4D97-AF65-F5344CB8AC3E}">
        <p14:creationId xmlns:p14="http://schemas.microsoft.com/office/powerpoint/2010/main" val="1668608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432"/>
            <a:ext cx="10515600" cy="1325563"/>
          </a:xfrm>
        </p:spPr>
        <p:txBody>
          <a:bodyPr/>
          <a:lstStyle/>
          <a:p>
            <a:r>
              <a:rPr lang="en-US" dirty="0"/>
              <a:t>Current studies and employment</a:t>
            </a:r>
          </a:p>
        </p:txBody>
      </p:sp>
      <p:sp>
        <p:nvSpPr>
          <p:cNvPr id="3" name="Content Placeholder 2"/>
          <p:cNvSpPr>
            <a:spLocks noGrp="1"/>
          </p:cNvSpPr>
          <p:nvPr>
            <p:ph idx="1"/>
          </p:nvPr>
        </p:nvSpPr>
        <p:spPr>
          <a:xfrm>
            <a:off x="521267" y="1540995"/>
            <a:ext cx="9777054" cy="4876800"/>
          </a:xfrm>
        </p:spPr>
        <p:txBody>
          <a:bodyPr>
            <a:normAutofit/>
          </a:bodyPr>
          <a:lstStyle/>
          <a:p>
            <a:pPr marL="0" indent="0">
              <a:buNone/>
            </a:pPr>
            <a:r>
              <a:rPr lang="en-US" sz="2400" dirty="0"/>
              <a:t>“What do you do now? (you can make multiple selections) “</a:t>
            </a:r>
          </a:p>
        </p:txBody>
      </p:sp>
      <p:graphicFrame>
        <p:nvGraphicFramePr>
          <p:cNvPr id="5" name="Table 4"/>
          <p:cNvGraphicFramePr>
            <a:graphicFrameLocks noGrp="1"/>
          </p:cNvGraphicFramePr>
          <p:nvPr>
            <p:extLst>
              <p:ext uri="{D42A27DB-BD31-4B8C-83A1-F6EECF244321}">
                <p14:modId xmlns:p14="http://schemas.microsoft.com/office/powerpoint/2010/main" val="3248136966"/>
              </p:ext>
            </p:extLst>
          </p:nvPr>
        </p:nvGraphicFramePr>
        <p:xfrm>
          <a:off x="521267" y="2185684"/>
          <a:ext cx="4896437" cy="3873500"/>
        </p:xfrm>
        <a:graphic>
          <a:graphicData uri="http://schemas.openxmlformats.org/drawingml/2006/table">
            <a:tbl>
              <a:tblPr/>
              <a:tblGrid>
                <a:gridCol w="3755160">
                  <a:extLst>
                    <a:ext uri="{9D8B030D-6E8A-4147-A177-3AD203B41FA5}">
                      <a16:colId xmlns:a16="http://schemas.microsoft.com/office/drawing/2014/main" val="20000"/>
                    </a:ext>
                  </a:extLst>
                </a:gridCol>
                <a:gridCol w="1141277">
                  <a:extLst>
                    <a:ext uri="{9D8B030D-6E8A-4147-A177-3AD203B41FA5}">
                      <a16:colId xmlns:a16="http://schemas.microsoft.com/office/drawing/2014/main" val="20001"/>
                    </a:ext>
                  </a:extLst>
                </a:gridCol>
              </a:tblGrid>
              <a:tr h="190500">
                <a:tc>
                  <a:txBody>
                    <a:bodyPr/>
                    <a:lstStyle/>
                    <a:p>
                      <a:pPr algn="l" fontAlgn="ctr"/>
                      <a:r>
                        <a:rPr lang="en-US" sz="1600" b="1" i="0" u="none" strike="noStrike" dirty="0">
                          <a:solidFill>
                            <a:srgbClr val="FFFFFF"/>
                          </a:solidFill>
                          <a:effectLst/>
                          <a:latin typeface="Calibri"/>
                        </a:rPr>
                        <a:t>Studie</a:t>
                      </a:r>
                      <a:r>
                        <a:rPr lang="en-US" sz="1600" b="1" i="0" u="none" strike="noStrike" baseline="0" dirty="0">
                          <a:solidFill>
                            <a:srgbClr val="FFFFFF"/>
                          </a:solidFill>
                          <a:effectLst/>
                          <a:latin typeface="Calibri"/>
                        </a:rPr>
                        <a:t>s and employment</a:t>
                      </a:r>
                      <a:endParaRPr lang="en-US" sz="1600" b="1" i="0" u="none" strike="noStrike" dirty="0">
                        <a:solidFill>
                          <a:srgbClr val="FFFFFF"/>
                        </a:solidFill>
                        <a:effectLst/>
                        <a:latin typeface="Calibri"/>
                      </a:endParaRPr>
                    </a:p>
                  </a:txBody>
                  <a:tcPr marL="12700" marR="12700" marT="12700" marB="0" anchor="ctr">
                    <a:lnL>
                      <a:noFill/>
                    </a:lnL>
                    <a:lnR>
                      <a:noFill/>
                    </a:lnR>
                    <a:lnT>
                      <a:noFill/>
                    </a:lnT>
                    <a:lnB>
                      <a:noFill/>
                    </a:lnB>
                    <a:solidFill>
                      <a:srgbClr val="29304E"/>
                    </a:solidFill>
                  </a:tcPr>
                </a:tc>
                <a:tc>
                  <a:txBody>
                    <a:bodyPr/>
                    <a:lstStyle/>
                    <a:p>
                      <a:pPr algn="r" fontAlgn="ctr"/>
                      <a:r>
                        <a:rPr lang="is-IS" sz="1600" b="1" i="0" u="none" strike="noStrike" dirty="0">
                          <a:solidFill>
                            <a:srgbClr val="FFFFFF"/>
                          </a:solidFill>
                          <a:effectLst/>
                          <a:latin typeface="Calibri"/>
                        </a:rPr>
                        <a:t># of alumni</a:t>
                      </a:r>
                    </a:p>
                  </a:txBody>
                  <a:tcPr marL="12700" marR="12700" marT="12700" marB="0" anchor="ctr">
                    <a:lnL>
                      <a:noFill/>
                    </a:lnL>
                    <a:lnR>
                      <a:noFill/>
                    </a:lnR>
                    <a:lnT>
                      <a:noFill/>
                    </a:lnT>
                    <a:lnB>
                      <a:noFill/>
                    </a:lnB>
                    <a:solidFill>
                      <a:srgbClr val="29304E"/>
                    </a:solidFill>
                  </a:tcPr>
                </a:tc>
                <a:extLst>
                  <a:ext uri="{0D108BD9-81ED-4DB2-BD59-A6C34878D82A}">
                    <a16:rowId xmlns:a16="http://schemas.microsoft.com/office/drawing/2014/main" val="10000"/>
                  </a:ext>
                </a:extLst>
              </a:tr>
              <a:tr h="190500">
                <a:tc>
                  <a:txBody>
                    <a:bodyPr/>
                    <a:lstStyle/>
                    <a:p>
                      <a:pPr algn="l" fontAlgn="ctr"/>
                      <a:r>
                        <a:rPr lang="en-US" sz="1400" b="0" i="0" u="none" strike="noStrike" dirty="0">
                          <a:solidFill>
                            <a:srgbClr val="000000"/>
                          </a:solidFill>
                          <a:effectLst/>
                          <a:latin typeface="Calibri"/>
                        </a:rPr>
                        <a:t>Full time undergraduate student</a:t>
                      </a:r>
                    </a:p>
                  </a:txBody>
                  <a:tcPr marL="12700" marR="12700" marT="12700" marB="0" anchor="ctr">
                    <a:lnL>
                      <a:noFill/>
                    </a:lnL>
                    <a:lnR>
                      <a:noFill/>
                    </a:lnR>
                    <a:lnT>
                      <a:noFill/>
                    </a:lnT>
                    <a:lnB>
                      <a:noFill/>
                    </a:lnB>
                    <a:solidFill>
                      <a:schemeClr val="accent4">
                        <a:lumMod val="40000"/>
                        <a:lumOff val="60000"/>
                      </a:schemeClr>
                    </a:solidFill>
                  </a:tcPr>
                </a:tc>
                <a:tc>
                  <a:txBody>
                    <a:bodyPr/>
                    <a:lstStyle/>
                    <a:p>
                      <a:pPr algn="r" fontAlgn="ctr"/>
                      <a:r>
                        <a:rPr lang="is-IS" sz="1400" b="0" i="0" u="none" strike="noStrike" dirty="0">
                          <a:solidFill>
                            <a:srgbClr val="000000"/>
                          </a:solidFill>
                          <a:effectLst/>
                          <a:latin typeface="Calibri"/>
                        </a:rPr>
                        <a:t>2</a:t>
                      </a:r>
                    </a:p>
                  </a:txBody>
                  <a:tcPr marL="12700" marR="12700" marT="12700" marB="0"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val="10001"/>
                  </a:ext>
                </a:extLst>
              </a:tr>
              <a:tr h="190500">
                <a:tc>
                  <a:txBody>
                    <a:bodyPr/>
                    <a:lstStyle/>
                    <a:p>
                      <a:pPr algn="l" fontAlgn="ctr"/>
                      <a:r>
                        <a:rPr lang="en-US" sz="1400" b="0" i="0" u="none" strike="noStrike" dirty="0">
                          <a:solidFill>
                            <a:srgbClr val="000000"/>
                          </a:solidFill>
                          <a:effectLst/>
                          <a:latin typeface="Calibri"/>
                        </a:rPr>
                        <a:t>Part time undergraduate student</a:t>
                      </a:r>
                    </a:p>
                  </a:txBody>
                  <a:tcPr marL="12700" marR="12700" marT="12700" marB="0" anchor="ctr">
                    <a:lnL>
                      <a:noFill/>
                    </a:lnL>
                    <a:lnR>
                      <a:noFill/>
                    </a:lnR>
                    <a:lnT>
                      <a:noFill/>
                    </a:lnT>
                    <a:lnB>
                      <a:noFill/>
                    </a:lnB>
                    <a:solidFill>
                      <a:srgbClr val="D9DFE4"/>
                    </a:solidFill>
                  </a:tcPr>
                </a:tc>
                <a:tc>
                  <a:txBody>
                    <a:bodyPr/>
                    <a:lstStyle/>
                    <a:p>
                      <a:pPr algn="r" fontAlgn="ctr"/>
                      <a:r>
                        <a:rPr lang="en-US" sz="1400" b="0" i="0" u="none" strike="noStrike">
                          <a:solidFill>
                            <a:srgbClr val="000000"/>
                          </a:solidFill>
                          <a:effectLst/>
                          <a:latin typeface="Calibri"/>
                        </a:rPr>
                        <a:t>0</a:t>
                      </a:r>
                    </a:p>
                  </a:txBody>
                  <a:tcPr marL="12700" marR="12700" marT="12700" marB="0" anchor="ctr">
                    <a:lnL>
                      <a:noFill/>
                    </a:lnL>
                    <a:lnR>
                      <a:noFill/>
                    </a:lnR>
                    <a:lnT>
                      <a:noFill/>
                    </a:lnT>
                    <a:lnB>
                      <a:noFill/>
                    </a:lnB>
                    <a:solidFill>
                      <a:srgbClr val="D9DFE4"/>
                    </a:solidFill>
                  </a:tcPr>
                </a:tc>
                <a:extLst>
                  <a:ext uri="{0D108BD9-81ED-4DB2-BD59-A6C34878D82A}">
                    <a16:rowId xmlns:a16="http://schemas.microsoft.com/office/drawing/2014/main" val="10002"/>
                  </a:ext>
                </a:extLst>
              </a:tr>
              <a:tr h="190500">
                <a:tc>
                  <a:txBody>
                    <a:bodyPr/>
                    <a:lstStyle/>
                    <a:p>
                      <a:pPr algn="l" fontAlgn="ctr"/>
                      <a:r>
                        <a:rPr lang="en-US" sz="1400" b="0" i="0" u="none" strike="noStrike" dirty="0">
                          <a:solidFill>
                            <a:srgbClr val="000000"/>
                          </a:solidFill>
                          <a:effectLst/>
                          <a:latin typeface="Calibri"/>
                        </a:rPr>
                        <a:t>Full time masters student</a:t>
                      </a:r>
                    </a:p>
                  </a:txBody>
                  <a:tcPr marL="12700" marR="12700" marT="12700" marB="0" anchor="ctr">
                    <a:lnL>
                      <a:noFill/>
                    </a:lnL>
                    <a:lnR>
                      <a:noFill/>
                    </a:lnR>
                    <a:lnT>
                      <a:noFill/>
                    </a:lnT>
                    <a:lnB>
                      <a:noFill/>
                    </a:lnB>
                    <a:solidFill>
                      <a:srgbClr val="B3BDC8"/>
                    </a:solidFill>
                  </a:tcPr>
                </a:tc>
                <a:tc>
                  <a:txBody>
                    <a:bodyPr/>
                    <a:lstStyle/>
                    <a:p>
                      <a:pPr algn="r" fontAlgn="ctr"/>
                      <a:r>
                        <a:rPr lang="en-US" sz="1400" b="0" i="0" u="none" strike="noStrike" dirty="0">
                          <a:solidFill>
                            <a:srgbClr val="000000"/>
                          </a:solidFill>
                          <a:effectLst/>
                          <a:latin typeface="Calibri"/>
                        </a:rPr>
                        <a:t>19</a:t>
                      </a:r>
                    </a:p>
                  </a:txBody>
                  <a:tcPr marL="12700" marR="12700" marT="12700" marB="0" anchor="ctr">
                    <a:lnL>
                      <a:noFill/>
                    </a:lnL>
                    <a:lnR>
                      <a:noFill/>
                    </a:lnR>
                    <a:lnT>
                      <a:noFill/>
                    </a:lnT>
                    <a:lnB>
                      <a:noFill/>
                    </a:lnB>
                    <a:solidFill>
                      <a:srgbClr val="B3BDC8"/>
                    </a:solidFill>
                  </a:tcPr>
                </a:tc>
                <a:extLst>
                  <a:ext uri="{0D108BD9-81ED-4DB2-BD59-A6C34878D82A}">
                    <a16:rowId xmlns:a16="http://schemas.microsoft.com/office/drawing/2014/main" val="10003"/>
                  </a:ext>
                </a:extLst>
              </a:tr>
              <a:tr h="190500">
                <a:tc>
                  <a:txBody>
                    <a:bodyPr/>
                    <a:lstStyle/>
                    <a:p>
                      <a:pPr algn="l" fontAlgn="ctr"/>
                      <a:r>
                        <a:rPr lang="en-US" sz="1400" b="0" i="0" u="none" strike="noStrike" dirty="0">
                          <a:solidFill>
                            <a:srgbClr val="000000"/>
                          </a:solidFill>
                          <a:effectLst/>
                          <a:latin typeface="Calibri"/>
                        </a:rPr>
                        <a:t>Part time master student</a:t>
                      </a:r>
                    </a:p>
                  </a:txBody>
                  <a:tcPr marL="12700" marR="12700" marT="12700" marB="0" anchor="ctr">
                    <a:lnL>
                      <a:noFill/>
                    </a:lnL>
                    <a:lnR>
                      <a:noFill/>
                    </a:lnR>
                    <a:lnT>
                      <a:noFill/>
                    </a:lnT>
                    <a:lnB>
                      <a:noFill/>
                    </a:lnB>
                    <a:solidFill>
                      <a:srgbClr val="D9DFE4"/>
                    </a:solidFill>
                  </a:tcPr>
                </a:tc>
                <a:tc>
                  <a:txBody>
                    <a:bodyPr/>
                    <a:lstStyle/>
                    <a:p>
                      <a:pPr algn="r" fontAlgn="ctr"/>
                      <a:r>
                        <a:rPr lang="en-US" sz="1400" b="0" i="0" u="none" strike="noStrike" dirty="0">
                          <a:solidFill>
                            <a:srgbClr val="000000"/>
                          </a:solidFill>
                          <a:effectLst/>
                          <a:latin typeface="Calibri"/>
                        </a:rPr>
                        <a:t>1</a:t>
                      </a:r>
                    </a:p>
                  </a:txBody>
                  <a:tcPr marL="12700" marR="12700" marT="12700" marB="0" anchor="ctr">
                    <a:lnL>
                      <a:noFill/>
                    </a:lnL>
                    <a:lnR>
                      <a:noFill/>
                    </a:lnR>
                    <a:lnT>
                      <a:noFill/>
                    </a:lnT>
                    <a:lnB>
                      <a:noFill/>
                    </a:lnB>
                    <a:solidFill>
                      <a:srgbClr val="D9DFE4"/>
                    </a:solidFill>
                  </a:tcPr>
                </a:tc>
                <a:extLst>
                  <a:ext uri="{0D108BD9-81ED-4DB2-BD59-A6C34878D82A}">
                    <a16:rowId xmlns:a16="http://schemas.microsoft.com/office/drawing/2014/main" val="10004"/>
                  </a:ext>
                </a:extLst>
              </a:tr>
              <a:tr h="190500">
                <a:tc>
                  <a:txBody>
                    <a:bodyPr/>
                    <a:lstStyle/>
                    <a:p>
                      <a:pPr algn="l" fontAlgn="ctr"/>
                      <a:r>
                        <a:rPr lang="en-US" sz="1400" b="0" i="0" u="none" strike="noStrike" dirty="0">
                          <a:solidFill>
                            <a:srgbClr val="000000"/>
                          </a:solidFill>
                          <a:effectLst/>
                          <a:latin typeface="Calibri"/>
                        </a:rPr>
                        <a:t>Full time doctorate student</a:t>
                      </a:r>
                    </a:p>
                  </a:txBody>
                  <a:tcPr marL="12700" marR="12700" marT="12700" marB="0" anchor="ctr">
                    <a:lnL>
                      <a:noFill/>
                    </a:lnL>
                    <a:lnR>
                      <a:noFill/>
                    </a:lnR>
                    <a:lnT>
                      <a:noFill/>
                    </a:lnT>
                    <a:lnB>
                      <a:noFill/>
                    </a:lnB>
                    <a:solidFill>
                      <a:srgbClr val="B3BDC8"/>
                    </a:solidFill>
                  </a:tcPr>
                </a:tc>
                <a:tc>
                  <a:txBody>
                    <a:bodyPr/>
                    <a:lstStyle/>
                    <a:p>
                      <a:pPr algn="r" fontAlgn="ctr"/>
                      <a:r>
                        <a:rPr lang="uk-UA" sz="1400" b="0" i="0" u="none" strike="noStrike" dirty="0">
                          <a:solidFill>
                            <a:srgbClr val="000000"/>
                          </a:solidFill>
                          <a:effectLst/>
                          <a:latin typeface="Calibri"/>
                        </a:rPr>
                        <a:t>39</a:t>
                      </a:r>
                    </a:p>
                  </a:txBody>
                  <a:tcPr marL="12700" marR="12700" marT="12700" marB="0" anchor="ctr">
                    <a:lnL>
                      <a:noFill/>
                    </a:lnL>
                    <a:lnR>
                      <a:noFill/>
                    </a:lnR>
                    <a:lnT>
                      <a:noFill/>
                    </a:lnT>
                    <a:lnB>
                      <a:noFill/>
                    </a:lnB>
                    <a:solidFill>
                      <a:srgbClr val="B3BDC8"/>
                    </a:solidFill>
                  </a:tcPr>
                </a:tc>
                <a:extLst>
                  <a:ext uri="{0D108BD9-81ED-4DB2-BD59-A6C34878D82A}">
                    <a16:rowId xmlns:a16="http://schemas.microsoft.com/office/drawing/2014/main" val="10005"/>
                  </a:ext>
                </a:extLst>
              </a:tr>
              <a:tr h="190500">
                <a:tc>
                  <a:txBody>
                    <a:bodyPr/>
                    <a:lstStyle/>
                    <a:p>
                      <a:pPr algn="l" fontAlgn="ctr"/>
                      <a:r>
                        <a:rPr lang="en-US" sz="1400" b="0" i="0" u="none" strike="noStrike" dirty="0">
                          <a:solidFill>
                            <a:srgbClr val="000000"/>
                          </a:solidFill>
                          <a:effectLst/>
                          <a:latin typeface="Calibri"/>
                        </a:rPr>
                        <a:t>Part time doctorate student</a:t>
                      </a:r>
                    </a:p>
                  </a:txBody>
                  <a:tcPr marL="12700" marR="12700" marT="12700" marB="0" anchor="ctr">
                    <a:lnL>
                      <a:noFill/>
                    </a:lnL>
                    <a:lnR>
                      <a:noFill/>
                    </a:lnR>
                    <a:lnT>
                      <a:noFill/>
                    </a:lnT>
                    <a:lnB>
                      <a:noFill/>
                    </a:lnB>
                    <a:solidFill>
                      <a:srgbClr val="D9DFE4"/>
                    </a:solidFill>
                  </a:tcPr>
                </a:tc>
                <a:tc>
                  <a:txBody>
                    <a:bodyPr/>
                    <a:lstStyle/>
                    <a:p>
                      <a:pPr algn="r" fontAlgn="ctr"/>
                      <a:r>
                        <a:rPr lang="en-US" sz="1400" b="0" i="0" u="none" strike="noStrike">
                          <a:solidFill>
                            <a:srgbClr val="000000"/>
                          </a:solidFill>
                          <a:effectLst/>
                          <a:latin typeface="Calibri"/>
                        </a:rPr>
                        <a:t>4</a:t>
                      </a:r>
                    </a:p>
                  </a:txBody>
                  <a:tcPr marL="12700" marR="12700" marT="12700" marB="0" anchor="ctr">
                    <a:lnL>
                      <a:noFill/>
                    </a:lnL>
                    <a:lnR>
                      <a:noFill/>
                    </a:lnR>
                    <a:lnT>
                      <a:noFill/>
                    </a:lnT>
                    <a:lnB>
                      <a:noFill/>
                    </a:lnB>
                    <a:solidFill>
                      <a:srgbClr val="D9DFE4"/>
                    </a:solidFill>
                  </a:tcPr>
                </a:tc>
                <a:extLst>
                  <a:ext uri="{0D108BD9-81ED-4DB2-BD59-A6C34878D82A}">
                    <a16:rowId xmlns:a16="http://schemas.microsoft.com/office/drawing/2014/main" val="10006"/>
                  </a:ext>
                </a:extLst>
              </a:tr>
              <a:tr h="190500">
                <a:tc>
                  <a:txBody>
                    <a:bodyPr/>
                    <a:lstStyle/>
                    <a:p>
                      <a:pPr algn="l" fontAlgn="ctr"/>
                      <a:r>
                        <a:rPr lang="en-US" sz="1400" b="0" i="0" u="none" strike="noStrike" dirty="0">
                          <a:solidFill>
                            <a:srgbClr val="000000"/>
                          </a:solidFill>
                          <a:effectLst/>
                          <a:latin typeface="Calibri"/>
                        </a:rPr>
                        <a:t>Studying at a non-degree granting institution</a:t>
                      </a:r>
                    </a:p>
                  </a:txBody>
                  <a:tcPr marL="12700" marR="12700" marT="12700" marB="0" anchor="ctr">
                    <a:lnL>
                      <a:noFill/>
                    </a:lnL>
                    <a:lnR>
                      <a:noFill/>
                    </a:lnR>
                    <a:lnT>
                      <a:noFill/>
                    </a:lnT>
                    <a:lnB>
                      <a:noFill/>
                    </a:lnB>
                    <a:solidFill>
                      <a:srgbClr val="B3BDC8"/>
                    </a:solidFill>
                  </a:tcPr>
                </a:tc>
                <a:tc>
                  <a:txBody>
                    <a:bodyPr/>
                    <a:lstStyle/>
                    <a:p>
                      <a:pPr algn="r" fontAlgn="ctr"/>
                      <a:r>
                        <a:rPr lang="en-US" sz="1400" b="0" i="0" u="none" strike="noStrike" dirty="0">
                          <a:solidFill>
                            <a:srgbClr val="000000"/>
                          </a:solidFill>
                          <a:effectLst/>
                          <a:latin typeface="Calibri"/>
                        </a:rPr>
                        <a:t>1</a:t>
                      </a:r>
                    </a:p>
                  </a:txBody>
                  <a:tcPr marL="12700" marR="12700" marT="12700" marB="0" anchor="ctr">
                    <a:lnL>
                      <a:noFill/>
                    </a:lnL>
                    <a:lnR>
                      <a:noFill/>
                    </a:lnR>
                    <a:lnT>
                      <a:noFill/>
                    </a:lnT>
                    <a:lnB>
                      <a:noFill/>
                    </a:lnB>
                    <a:solidFill>
                      <a:srgbClr val="B3BDC8"/>
                    </a:solidFill>
                  </a:tcPr>
                </a:tc>
                <a:extLst>
                  <a:ext uri="{0D108BD9-81ED-4DB2-BD59-A6C34878D82A}">
                    <a16:rowId xmlns:a16="http://schemas.microsoft.com/office/drawing/2014/main" val="10007"/>
                  </a:ext>
                </a:extLst>
              </a:tr>
              <a:tr h="190500">
                <a:tc>
                  <a:txBody>
                    <a:bodyPr/>
                    <a:lstStyle/>
                    <a:p>
                      <a:pPr algn="l" fontAlgn="ctr"/>
                      <a:r>
                        <a:rPr lang="en-US" sz="1400" b="0" i="0" u="none" strike="noStrike" dirty="0">
                          <a:solidFill>
                            <a:srgbClr val="000000"/>
                          </a:solidFill>
                          <a:effectLst/>
                          <a:latin typeface="Calibri"/>
                        </a:rPr>
                        <a:t>Full time postdoctoral researcher</a:t>
                      </a:r>
                    </a:p>
                  </a:txBody>
                  <a:tcPr marL="12700" marR="12700" marT="12700" marB="0" anchor="ctr">
                    <a:lnL>
                      <a:noFill/>
                    </a:lnL>
                    <a:lnR>
                      <a:noFill/>
                    </a:lnR>
                    <a:lnT>
                      <a:noFill/>
                    </a:lnT>
                    <a:lnB>
                      <a:noFill/>
                    </a:lnB>
                    <a:solidFill>
                      <a:srgbClr val="D9DFE4"/>
                    </a:solidFill>
                  </a:tcPr>
                </a:tc>
                <a:tc>
                  <a:txBody>
                    <a:bodyPr/>
                    <a:lstStyle/>
                    <a:p>
                      <a:pPr algn="r" fontAlgn="ctr"/>
                      <a:r>
                        <a:rPr lang="en-US" sz="1400" b="0" i="0" u="none" strike="noStrike">
                          <a:solidFill>
                            <a:srgbClr val="000000"/>
                          </a:solidFill>
                          <a:effectLst/>
                          <a:latin typeface="Calibri"/>
                        </a:rPr>
                        <a:t>3</a:t>
                      </a:r>
                    </a:p>
                  </a:txBody>
                  <a:tcPr marL="12700" marR="12700" marT="12700" marB="0" anchor="ctr">
                    <a:lnL>
                      <a:noFill/>
                    </a:lnL>
                    <a:lnR>
                      <a:noFill/>
                    </a:lnR>
                    <a:lnT>
                      <a:noFill/>
                    </a:lnT>
                    <a:lnB>
                      <a:noFill/>
                    </a:lnB>
                    <a:solidFill>
                      <a:srgbClr val="D9DFE4"/>
                    </a:solidFill>
                  </a:tcPr>
                </a:tc>
                <a:extLst>
                  <a:ext uri="{0D108BD9-81ED-4DB2-BD59-A6C34878D82A}">
                    <a16:rowId xmlns:a16="http://schemas.microsoft.com/office/drawing/2014/main" val="10008"/>
                  </a:ext>
                </a:extLst>
              </a:tr>
              <a:tr h="190500">
                <a:tc>
                  <a:txBody>
                    <a:bodyPr/>
                    <a:lstStyle/>
                    <a:p>
                      <a:pPr algn="l" fontAlgn="ctr"/>
                      <a:r>
                        <a:rPr lang="en-US" sz="1400" b="0" i="0" u="none" strike="noStrike" dirty="0">
                          <a:solidFill>
                            <a:srgbClr val="000000"/>
                          </a:solidFill>
                          <a:effectLst/>
                          <a:latin typeface="Calibri"/>
                        </a:rPr>
                        <a:t>Part time postdoctoral researcher</a:t>
                      </a:r>
                    </a:p>
                  </a:txBody>
                  <a:tcPr marL="12700" marR="12700" marT="12700" marB="0" anchor="ctr">
                    <a:lnL>
                      <a:noFill/>
                    </a:lnL>
                    <a:lnR>
                      <a:noFill/>
                    </a:lnR>
                    <a:lnT>
                      <a:noFill/>
                    </a:lnT>
                    <a:lnB>
                      <a:noFill/>
                    </a:lnB>
                    <a:solidFill>
                      <a:srgbClr val="B3BDC8"/>
                    </a:solidFill>
                  </a:tcPr>
                </a:tc>
                <a:tc>
                  <a:txBody>
                    <a:bodyPr/>
                    <a:lstStyle/>
                    <a:p>
                      <a:pPr algn="r" fontAlgn="ctr"/>
                      <a:r>
                        <a:rPr lang="is-IS" sz="1400" b="0" i="0" u="none" strike="noStrike" dirty="0">
                          <a:solidFill>
                            <a:srgbClr val="000000"/>
                          </a:solidFill>
                          <a:effectLst/>
                          <a:latin typeface="Calibri"/>
                        </a:rPr>
                        <a:t>2</a:t>
                      </a:r>
                    </a:p>
                  </a:txBody>
                  <a:tcPr marL="12700" marR="12700" marT="12700" marB="0" anchor="ctr">
                    <a:lnL>
                      <a:noFill/>
                    </a:lnL>
                    <a:lnR>
                      <a:noFill/>
                    </a:lnR>
                    <a:lnT>
                      <a:noFill/>
                    </a:lnT>
                    <a:lnB>
                      <a:noFill/>
                    </a:lnB>
                    <a:solidFill>
                      <a:srgbClr val="B3BDC8"/>
                    </a:solidFill>
                  </a:tcPr>
                </a:tc>
                <a:extLst>
                  <a:ext uri="{0D108BD9-81ED-4DB2-BD59-A6C34878D82A}">
                    <a16:rowId xmlns:a16="http://schemas.microsoft.com/office/drawing/2014/main" val="10009"/>
                  </a:ext>
                </a:extLst>
              </a:tr>
              <a:tr h="190500">
                <a:tc>
                  <a:txBody>
                    <a:bodyPr/>
                    <a:lstStyle/>
                    <a:p>
                      <a:pPr algn="l" fontAlgn="ctr"/>
                      <a:r>
                        <a:rPr lang="en-US" sz="1400" b="0" i="0" u="none" strike="noStrike">
                          <a:solidFill>
                            <a:srgbClr val="000000"/>
                          </a:solidFill>
                          <a:effectLst/>
                          <a:latin typeface="Calibri"/>
                        </a:rPr>
                        <a:t>Full time professional work</a:t>
                      </a:r>
                    </a:p>
                  </a:txBody>
                  <a:tcPr marL="12700" marR="12700" marT="12700" marB="0" anchor="ctr">
                    <a:lnL>
                      <a:noFill/>
                    </a:lnL>
                    <a:lnR>
                      <a:noFill/>
                    </a:lnR>
                    <a:lnT>
                      <a:noFill/>
                    </a:lnT>
                    <a:lnB>
                      <a:noFill/>
                    </a:lnB>
                    <a:solidFill>
                      <a:srgbClr val="D9DFE4"/>
                    </a:solidFill>
                  </a:tcPr>
                </a:tc>
                <a:tc>
                  <a:txBody>
                    <a:bodyPr/>
                    <a:lstStyle/>
                    <a:p>
                      <a:pPr algn="r" fontAlgn="ctr"/>
                      <a:r>
                        <a:rPr lang="cs-CZ" sz="1400" b="0" i="0" u="none" strike="noStrike">
                          <a:solidFill>
                            <a:srgbClr val="000000"/>
                          </a:solidFill>
                          <a:effectLst/>
                          <a:latin typeface="Calibri"/>
                        </a:rPr>
                        <a:t>11</a:t>
                      </a:r>
                    </a:p>
                  </a:txBody>
                  <a:tcPr marL="12700" marR="12700" marT="12700" marB="0" anchor="ctr">
                    <a:lnL>
                      <a:noFill/>
                    </a:lnL>
                    <a:lnR>
                      <a:noFill/>
                    </a:lnR>
                    <a:lnT>
                      <a:noFill/>
                    </a:lnT>
                    <a:lnB>
                      <a:noFill/>
                    </a:lnB>
                    <a:solidFill>
                      <a:srgbClr val="D9DFE4"/>
                    </a:solidFill>
                  </a:tcPr>
                </a:tc>
                <a:extLst>
                  <a:ext uri="{0D108BD9-81ED-4DB2-BD59-A6C34878D82A}">
                    <a16:rowId xmlns:a16="http://schemas.microsoft.com/office/drawing/2014/main" val="10010"/>
                  </a:ext>
                </a:extLst>
              </a:tr>
              <a:tr h="190500">
                <a:tc>
                  <a:txBody>
                    <a:bodyPr/>
                    <a:lstStyle/>
                    <a:p>
                      <a:pPr algn="l" fontAlgn="ctr"/>
                      <a:r>
                        <a:rPr lang="en-US" sz="1400" b="0" i="0" u="none" strike="noStrike" dirty="0">
                          <a:solidFill>
                            <a:srgbClr val="000000"/>
                          </a:solidFill>
                          <a:effectLst/>
                          <a:latin typeface="Calibri"/>
                        </a:rPr>
                        <a:t>Part time professional work</a:t>
                      </a:r>
                    </a:p>
                  </a:txBody>
                  <a:tcPr marL="12700" marR="12700" marT="12700" marB="0" anchor="ctr">
                    <a:lnL>
                      <a:noFill/>
                    </a:lnL>
                    <a:lnR>
                      <a:noFill/>
                    </a:lnR>
                    <a:lnT>
                      <a:noFill/>
                    </a:lnT>
                    <a:lnB>
                      <a:noFill/>
                    </a:lnB>
                    <a:solidFill>
                      <a:srgbClr val="B3BDC8"/>
                    </a:solidFill>
                  </a:tcPr>
                </a:tc>
                <a:tc>
                  <a:txBody>
                    <a:bodyPr/>
                    <a:lstStyle/>
                    <a:p>
                      <a:pPr algn="r" fontAlgn="ctr"/>
                      <a:r>
                        <a:rPr lang="en-US" sz="1400" b="0" i="0" u="none" strike="noStrike" dirty="0">
                          <a:solidFill>
                            <a:srgbClr val="000000"/>
                          </a:solidFill>
                          <a:effectLst/>
                          <a:latin typeface="Calibri"/>
                        </a:rPr>
                        <a:t>3</a:t>
                      </a:r>
                    </a:p>
                  </a:txBody>
                  <a:tcPr marL="12700" marR="12700" marT="12700" marB="0" anchor="ctr">
                    <a:lnL>
                      <a:noFill/>
                    </a:lnL>
                    <a:lnR>
                      <a:noFill/>
                    </a:lnR>
                    <a:lnT>
                      <a:noFill/>
                    </a:lnT>
                    <a:lnB>
                      <a:noFill/>
                    </a:lnB>
                    <a:solidFill>
                      <a:srgbClr val="B3BDC8"/>
                    </a:solidFill>
                  </a:tcPr>
                </a:tc>
                <a:extLst>
                  <a:ext uri="{0D108BD9-81ED-4DB2-BD59-A6C34878D82A}">
                    <a16:rowId xmlns:a16="http://schemas.microsoft.com/office/drawing/2014/main" val="10011"/>
                  </a:ext>
                </a:extLst>
              </a:tr>
              <a:tr h="190500">
                <a:tc>
                  <a:txBody>
                    <a:bodyPr/>
                    <a:lstStyle/>
                    <a:p>
                      <a:pPr algn="l" fontAlgn="ctr"/>
                      <a:r>
                        <a:rPr lang="en-US" sz="1400" b="0" i="0" u="none" strike="noStrike">
                          <a:solidFill>
                            <a:srgbClr val="000000"/>
                          </a:solidFill>
                          <a:effectLst/>
                          <a:latin typeface="Calibri"/>
                        </a:rPr>
                        <a:t>Full time work</a:t>
                      </a:r>
                    </a:p>
                  </a:txBody>
                  <a:tcPr marL="12700" marR="12700" marT="12700" marB="0" anchor="ctr">
                    <a:lnL>
                      <a:noFill/>
                    </a:lnL>
                    <a:lnR>
                      <a:noFill/>
                    </a:lnR>
                    <a:lnT>
                      <a:noFill/>
                    </a:lnT>
                    <a:lnB>
                      <a:noFill/>
                    </a:lnB>
                    <a:solidFill>
                      <a:srgbClr val="D9DFE4"/>
                    </a:solidFill>
                  </a:tcPr>
                </a:tc>
                <a:tc>
                  <a:txBody>
                    <a:bodyPr/>
                    <a:lstStyle/>
                    <a:p>
                      <a:pPr algn="r" fontAlgn="ctr"/>
                      <a:r>
                        <a:rPr lang="en-US" sz="1400" b="0" i="0" u="none" strike="noStrike" dirty="0">
                          <a:solidFill>
                            <a:srgbClr val="000000"/>
                          </a:solidFill>
                          <a:effectLst/>
                          <a:latin typeface="Calibri"/>
                        </a:rPr>
                        <a:t>3</a:t>
                      </a:r>
                    </a:p>
                  </a:txBody>
                  <a:tcPr marL="12700" marR="12700" marT="12700" marB="0" anchor="ctr">
                    <a:lnL>
                      <a:noFill/>
                    </a:lnL>
                    <a:lnR>
                      <a:noFill/>
                    </a:lnR>
                    <a:lnT>
                      <a:noFill/>
                    </a:lnT>
                    <a:lnB>
                      <a:noFill/>
                    </a:lnB>
                    <a:solidFill>
                      <a:srgbClr val="D9DFE4"/>
                    </a:solidFill>
                  </a:tcPr>
                </a:tc>
                <a:extLst>
                  <a:ext uri="{0D108BD9-81ED-4DB2-BD59-A6C34878D82A}">
                    <a16:rowId xmlns:a16="http://schemas.microsoft.com/office/drawing/2014/main" val="10012"/>
                  </a:ext>
                </a:extLst>
              </a:tr>
              <a:tr h="190500">
                <a:tc>
                  <a:txBody>
                    <a:bodyPr/>
                    <a:lstStyle/>
                    <a:p>
                      <a:pPr algn="l" fontAlgn="ctr"/>
                      <a:r>
                        <a:rPr lang="en-US" sz="1400" b="0" i="0" u="none" strike="noStrike" dirty="0">
                          <a:solidFill>
                            <a:srgbClr val="000000"/>
                          </a:solidFill>
                          <a:effectLst/>
                          <a:latin typeface="Calibri"/>
                        </a:rPr>
                        <a:t>Part time work</a:t>
                      </a:r>
                    </a:p>
                  </a:txBody>
                  <a:tcPr marL="12700" marR="12700" marT="12700" marB="0" anchor="ctr">
                    <a:lnL>
                      <a:noFill/>
                    </a:lnL>
                    <a:lnR>
                      <a:noFill/>
                    </a:lnR>
                    <a:lnT>
                      <a:noFill/>
                    </a:lnT>
                    <a:lnB>
                      <a:noFill/>
                    </a:lnB>
                    <a:solidFill>
                      <a:srgbClr val="B3BDC8"/>
                    </a:solidFill>
                  </a:tcPr>
                </a:tc>
                <a:tc>
                  <a:txBody>
                    <a:bodyPr/>
                    <a:lstStyle/>
                    <a:p>
                      <a:pPr algn="r" fontAlgn="ctr"/>
                      <a:r>
                        <a:rPr lang="en-US" sz="1400" b="0" i="0" u="none" strike="noStrike" dirty="0">
                          <a:solidFill>
                            <a:srgbClr val="000000"/>
                          </a:solidFill>
                          <a:effectLst/>
                          <a:latin typeface="Calibri"/>
                        </a:rPr>
                        <a:t>10</a:t>
                      </a:r>
                    </a:p>
                  </a:txBody>
                  <a:tcPr marL="12700" marR="12700" marT="12700" marB="0" anchor="ctr">
                    <a:lnL>
                      <a:noFill/>
                    </a:lnL>
                    <a:lnR>
                      <a:noFill/>
                    </a:lnR>
                    <a:lnT>
                      <a:noFill/>
                    </a:lnT>
                    <a:lnB>
                      <a:noFill/>
                    </a:lnB>
                    <a:solidFill>
                      <a:srgbClr val="B3BDC8"/>
                    </a:solidFill>
                  </a:tcPr>
                </a:tc>
                <a:extLst>
                  <a:ext uri="{0D108BD9-81ED-4DB2-BD59-A6C34878D82A}">
                    <a16:rowId xmlns:a16="http://schemas.microsoft.com/office/drawing/2014/main" val="10013"/>
                  </a:ext>
                </a:extLst>
              </a:tr>
              <a:tr h="190500">
                <a:tc>
                  <a:txBody>
                    <a:bodyPr/>
                    <a:lstStyle/>
                    <a:p>
                      <a:pPr algn="l" fontAlgn="ctr"/>
                      <a:r>
                        <a:rPr lang="en-US" sz="1400" b="0" i="0" u="none" strike="noStrike">
                          <a:solidFill>
                            <a:srgbClr val="000000"/>
                          </a:solidFill>
                          <a:effectLst/>
                          <a:latin typeface="Calibri"/>
                        </a:rPr>
                        <a:t>Internship</a:t>
                      </a:r>
                    </a:p>
                  </a:txBody>
                  <a:tcPr marL="12700" marR="12700" marT="12700" marB="0" anchor="ctr">
                    <a:lnL>
                      <a:noFill/>
                    </a:lnL>
                    <a:lnR>
                      <a:noFill/>
                    </a:lnR>
                    <a:lnT>
                      <a:noFill/>
                    </a:lnT>
                    <a:lnB>
                      <a:noFill/>
                    </a:lnB>
                    <a:solidFill>
                      <a:srgbClr val="D9DFE4"/>
                    </a:solidFill>
                  </a:tcPr>
                </a:tc>
                <a:tc>
                  <a:txBody>
                    <a:bodyPr/>
                    <a:lstStyle/>
                    <a:p>
                      <a:pPr algn="r" fontAlgn="ctr"/>
                      <a:r>
                        <a:rPr lang="en-US" sz="1400" b="0" i="0" u="none" strike="noStrike" dirty="0">
                          <a:solidFill>
                            <a:srgbClr val="000000"/>
                          </a:solidFill>
                          <a:effectLst/>
                          <a:latin typeface="Calibri"/>
                        </a:rPr>
                        <a:t>5</a:t>
                      </a:r>
                    </a:p>
                  </a:txBody>
                  <a:tcPr marL="12700" marR="12700" marT="12700" marB="0" anchor="ctr">
                    <a:lnL>
                      <a:noFill/>
                    </a:lnL>
                    <a:lnR>
                      <a:noFill/>
                    </a:lnR>
                    <a:lnT>
                      <a:noFill/>
                    </a:lnT>
                    <a:lnB>
                      <a:noFill/>
                    </a:lnB>
                    <a:solidFill>
                      <a:srgbClr val="D9DFE4"/>
                    </a:solidFill>
                  </a:tcPr>
                </a:tc>
                <a:extLst>
                  <a:ext uri="{0D108BD9-81ED-4DB2-BD59-A6C34878D82A}">
                    <a16:rowId xmlns:a16="http://schemas.microsoft.com/office/drawing/2014/main" val="10014"/>
                  </a:ext>
                </a:extLst>
              </a:tr>
              <a:tr h="190500">
                <a:tc>
                  <a:txBody>
                    <a:bodyPr/>
                    <a:lstStyle/>
                    <a:p>
                      <a:pPr algn="l" fontAlgn="ctr"/>
                      <a:r>
                        <a:rPr lang="en-US" sz="1400" b="0" i="0" u="none" strike="noStrike" dirty="0">
                          <a:solidFill>
                            <a:srgbClr val="000000"/>
                          </a:solidFill>
                          <a:effectLst/>
                          <a:latin typeface="Calibri"/>
                        </a:rPr>
                        <a:t>Unemployed</a:t>
                      </a:r>
                    </a:p>
                  </a:txBody>
                  <a:tcPr marL="12700" marR="12700" marT="12700" marB="0" anchor="ctr">
                    <a:lnL>
                      <a:noFill/>
                    </a:lnL>
                    <a:lnR>
                      <a:noFill/>
                    </a:lnR>
                    <a:lnT>
                      <a:noFill/>
                    </a:lnT>
                    <a:lnB>
                      <a:noFill/>
                    </a:lnB>
                    <a:solidFill>
                      <a:srgbClr val="B3BDC8"/>
                    </a:solidFill>
                  </a:tcPr>
                </a:tc>
                <a:tc>
                  <a:txBody>
                    <a:bodyPr/>
                    <a:lstStyle/>
                    <a:p>
                      <a:pPr algn="r" fontAlgn="ctr"/>
                      <a:r>
                        <a:rPr lang="en-US" sz="1400" b="0" i="0" u="none" strike="noStrike" dirty="0">
                          <a:solidFill>
                            <a:srgbClr val="000000"/>
                          </a:solidFill>
                          <a:effectLst/>
                          <a:latin typeface="Calibri"/>
                        </a:rPr>
                        <a:t>4</a:t>
                      </a:r>
                    </a:p>
                  </a:txBody>
                  <a:tcPr marL="12700" marR="12700" marT="12700" marB="0" anchor="ctr">
                    <a:lnL>
                      <a:noFill/>
                    </a:lnL>
                    <a:lnR>
                      <a:noFill/>
                    </a:lnR>
                    <a:lnT>
                      <a:noFill/>
                    </a:lnT>
                    <a:lnB>
                      <a:noFill/>
                    </a:lnB>
                    <a:solidFill>
                      <a:srgbClr val="B3BDC8"/>
                    </a:solidFill>
                  </a:tcPr>
                </a:tc>
                <a:extLst>
                  <a:ext uri="{0D108BD9-81ED-4DB2-BD59-A6C34878D82A}">
                    <a16:rowId xmlns:a16="http://schemas.microsoft.com/office/drawing/2014/main" val="10015"/>
                  </a:ext>
                </a:extLst>
              </a:tr>
              <a:tr h="190500">
                <a:tc>
                  <a:txBody>
                    <a:bodyPr/>
                    <a:lstStyle/>
                    <a:p>
                      <a:pPr algn="l" fontAlgn="ctr"/>
                      <a:r>
                        <a:rPr lang="en-US" sz="1400" b="0" i="0" u="none" strike="noStrike" dirty="0">
                          <a:solidFill>
                            <a:srgbClr val="000000"/>
                          </a:solidFill>
                          <a:effectLst/>
                          <a:latin typeface="Calibri"/>
                        </a:rPr>
                        <a:t>Looking for higher education opportunities</a:t>
                      </a:r>
                    </a:p>
                  </a:txBody>
                  <a:tcPr marL="12700" marR="12700" marT="12700" marB="0" anchor="ctr">
                    <a:lnL>
                      <a:noFill/>
                    </a:lnL>
                    <a:lnR>
                      <a:noFill/>
                    </a:lnR>
                    <a:lnT>
                      <a:noFill/>
                    </a:lnT>
                    <a:lnB>
                      <a:noFill/>
                    </a:lnB>
                    <a:solidFill>
                      <a:srgbClr val="D9DFE4"/>
                    </a:solidFill>
                  </a:tcPr>
                </a:tc>
                <a:tc>
                  <a:txBody>
                    <a:bodyPr/>
                    <a:lstStyle/>
                    <a:p>
                      <a:pPr algn="r" fontAlgn="ctr"/>
                      <a:r>
                        <a:rPr lang="is-IS" sz="1400" b="0" i="0" u="none" strike="noStrike" dirty="0">
                          <a:solidFill>
                            <a:srgbClr val="000000"/>
                          </a:solidFill>
                          <a:effectLst/>
                          <a:latin typeface="Calibri"/>
                        </a:rPr>
                        <a:t>26</a:t>
                      </a:r>
                    </a:p>
                  </a:txBody>
                  <a:tcPr marL="12700" marR="12700" marT="12700" marB="0" anchor="ctr">
                    <a:lnL>
                      <a:noFill/>
                    </a:lnL>
                    <a:lnR>
                      <a:noFill/>
                    </a:lnR>
                    <a:lnT>
                      <a:noFill/>
                    </a:lnT>
                    <a:lnB>
                      <a:noFill/>
                    </a:lnB>
                    <a:solidFill>
                      <a:srgbClr val="D9DFE4"/>
                    </a:solidFill>
                  </a:tcPr>
                </a:tc>
                <a:extLst>
                  <a:ext uri="{0D108BD9-81ED-4DB2-BD59-A6C34878D82A}">
                    <a16:rowId xmlns:a16="http://schemas.microsoft.com/office/drawing/2014/main" val="10016"/>
                  </a:ext>
                </a:extLst>
              </a:tr>
            </a:tbl>
          </a:graphicData>
        </a:graphic>
      </p:graphicFrame>
      <p:graphicFrame>
        <p:nvGraphicFramePr>
          <p:cNvPr id="6" name="Chart 5"/>
          <p:cNvGraphicFramePr>
            <a:graphicFrameLocks/>
          </p:cNvGraphicFramePr>
          <p:nvPr>
            <p:extLst>
              <p:ext uri="{D42A27DB-BD31-4B8C-83A1-F6EECF244321}">
                <p14:modId xmlns:p14="http://schemas.microsoft.com/office/powerpoint/2010/main" val="2187656454"/>
              </p:ext>
            </p:extLst>
          </p:nvPr>
        </p:nvGraphicFramePr>
        <p:xfrm>
          <a:off x="4633062" y="1806897"/>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017737241"/>
              </p:ext>
            </p:extLst>
          </p:nvPr>
        </p:nvGraphicFramePr>
        <p:xfrm>
          <a:off x="7223345" y="3726726"/>
          <a:ext cx="4968655" cy="286239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8003462" y="2407213"/>
            <a:ext cx="2066259" cy="1323439"/>
          </a:xfrm>
          <a:prstGeom prst="rect">
            <a:avLst/>
          </a:prstGeom>
          <a:noFill/>
        </p:spPr>
        <p:txBody>
          <a:bodyPr wrap="square" rtlCol="0">
            <a:spAutoFit/>
          </a:bodyPr>
          <a:lstStyle/>
          <a:p>
            <a:pPr algn="ctr"/>
            <a:r>
              <a:rPr lang="en-US" sz="2000" b="1" dirty="0">
                <a:solidFill>
                  <a:srgbClr val="CA4C3D"/>
                </a:solidFill>
              </a:rPr>
              <a:t>26</a:t>
            </a:r>
          </a:p>
          <a:p>
            <a:pPr algn="ctr"/>
            <a:r>
              <a:rPr lang="en-US" sz="2000" b="1" dirty="0">
                <a:solidFill>
                  <a:srgbClr val="CA4C3D"/>
                </a:solidFill>
              </a:rPr>
              <a:t>Looking for</a:t>
            </a:r>
          </a:p>
          <a:p>
            <a:pPr algn="ctr"/>
            <a:r>
              <a:rPr lang="en-US" sz="2000" b="1" dirty="0">
                <a:solidFill>
                  <a:srgbClr val="CA4C3D"/>
                </a:solidFill>
              </a:rPr>
              <a:t>Education</a:t>
            </a:r>
          </a:p>
          <a:p>
            <a:pPr algn="ctr"/>
            <a:r>
              <a:rPr lang="en-US" sz="2000" b="1" dirty="0">
                <a:solidFill>
                  <a:srgbClr val="CA4C3D"/>
                </a:solidFill>
              </a:rPr>
              <a:t>Opportunities</a:t>
            </a:r>
          </a:p>
        </p:txBody>
      </p:sp>
      <p:sp>
        <p:nvSpPr>
          <p:cNvPr id="9" name="TextBox 8"/>
          <p:cNvSpPr txBox="1"/>
          <p:nvPr/>
        </p:nvSpPr>
        <p:spPr>
          <a:xfrm>
            <a:off x="6773145" y="3267381"/>
            <a:ext cx="1785542" cy="369332"/>
          </a:xfrm>
          <a:prstGeom prst="rect">
            <a:avLst/>
          </a:prstGeom>
          <a:noFill/>
        </p:spPr>
        <p:txBody>
          <a:bodyPr wrap="square" rtlCol="0">
            <a:spAutoFit/>
          </a:bodyPr>
          <a:lstStyle/>
          <a:p>
            <a:r>
              <a:rPr lang="en-US" dirty="0">
                <a:solidFill>
                  <a:srgbClr val="FFFFFF"/>
                </a:solidFill>
              </a:rPr>
              <a:t>Full time</a:t>
            </a:r>
          </a:p>
        </p:txBody>
      </p:sp>
      <p:sp>
        <p:nvSpPr>
          <p:cNvPr id="10" name="TextBox 9"/>
          <p:cNvSpPr txBox="1"/>
          <p:nvPr/>
        </p:nvSpPr>
        <p:spPr>
          <a:xfrm>
            <a:off x="5913120" y="2497226"/>
            <a:ext cx="1785542" cy="369332"/>
          </a:xfrm>
          <a:prstGeom prst="rect">
            <a:avLst/>
          </a:prstGeom>
          <a:noFill/>
        </p:spPr>
        <p:txBody>
          <a:bodyPr wrap="square" rtlCol="0">
            <a:spAutoFit/>
          </a:bodyPr>
          <a:lstStyle/>
          <a:p>
            <a:r>
              <a:rPr lang="en-US" dirty="0">
                <a:solidFill>
                  <a:srgbClr val="FFFFFF"/>
                </a:solidFill>
              </a:rPr>
              <a:t>Part time</a:t>
            </a:r>
          </a:p>
        </p:txBody>
      </p:sp>
      <p:sp>
        <p:nvSpPr>
          <p:cNvPr id="11" name="Rectangle 10">
            <a:extLst>
              <a:ext uri="{FF2B5EF4-FFF2-40B4-BE49-F238E27FC236}">
                <a16:creationId xmlns:a16="http://schemas.microsoft.com/office/drawing/2014/main" id="{5810BFA0-980A-7A4B-A802-A820B217A8D9}"/>
              </a:ext>
            </a:extLst>
          </p:cNvPr>
          <p:cNvSpPr/>
          <p:nvPr/>
        </p:nvSpPr>
        <p:spPr>
          <a:xfrm>
            <a:off x="216467" y="6134126"/>
            <a:ext cx="3011424" cy="369332"/>
          </a:xfrm>
          <a:prstGeom prst="rect">
            <a:avLst/>
          </a:prstGeom>
        </p:spPr>
        <p:txBody>
          <a:bodyPr wrap="square">
            <a:spAutoFit/>
          </a:bodyPr>
          <a:lstStyle/>
          <a:p>
            <a:pPr>
              <a:spcAft>
                <a:spcPts val="0"/>
              </a:spcAft>
            </a:pPr>
            <a:r>
              <a:rPr lang="en-US" dirty="0">
                <a:latin typeface="Calibri" panose="020F0502020204030204" pitchFamily="34" charset="0"/>
                <a:ea typeface="Calibri" panose="020F0502020204030204" pitchFamily="34" charset="0"/>
                <a:cs typeface="Times New Roman" pitchFamily="2" charset="0"/>
              </a:rPr>
              <a:t>Courtesy Julia Gray</a:t>
            </a:r>
          </a:p>
        </p:txBody>
      </p:sp>
    </p:spTree>
    <p:extLst>
      <p:ext uri="{BB962C8B-B14F-4D97-AF65-F5344CB8AC3E}">
        <p14:creationId xmlns:p14="http://schemas.microsoft.com/office/powerpoint/2010/main" val="1525722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3f6eb822b69169bc84fa8bc7fb0ef9f9.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8719" y="1340625"/>
            <a:ext cx="5291922" cy="5200265"/>
          </a:xfrm>
          <a:prstGeom prst="rect">
            <a:avLst/>
          </a:prstGeom>
        </p:spPr>
      </p:pic>
      <p:pic>
        <p:nvPicPr>
          <p:cNvPr id="63" name="Picture 62" descr="3f6eb822b69169bc84fa8bc7fb0ef9f9.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8845" y="1195575"/>
            <a:ext cx="5291922" cy="5200265"/>
          </a:xfrm>
          <a:prstGeom prst="rect">
            <a:avLst/>
          </a:prstGeom>
        </p:spPr>
      </p:pic>
      <p:sp>
        <p:nvSpPr>
          <p:cNvPr id="2" name="Title 1"/>
          <p:cNvSpPr>
            <a:spLocks noGrp="1"/>
          </p:cNvSpPr>
          <p:nvPr>
            <p:ph type="title"/>
          </p:nvPr>
        </p:nvSpPr>
        <p:spPr>
          <a:xfrm>
            <a:off x="60388" y="280898"/>
            <a:ext cx="10515600" cy="1325563"/>
          </a:xfrm>
        </p:spPr>
        <p:txBody>
          <a:bodyPr/>
          <a:lstStyle/>
          <a:p>
            <a:r>
              <a:rPr lang="en-US" dirty="0">
                <a:effectLst>
                  <a:outerShdw blurRad="660400" dist="38100" sx="99000" sy="99000" algn="l" rotWithShape="0">
                    <a:schemeClr val="tx1">
                      <a:alpha val="30000"/>
                    </a:schemeClr>
                  </a:outerShdw>
                </a:effectLst>
              </a:rPr>
              <a:t>Movements of African alumni in Africa</a:t>
            </a:r>
          </a:p>
        </p:txBody>
      </p:sp>
      <p:sp>
        <p:nvSpPr>
          <p:cNvPr id="5" name="Oval 4"/>
          <p:cNvSpPr/>
          <p:nvPr/>
        </p:nvSpPr>
        <p:spPr>
          <a:xfrm>
            <a:off x="1664857" y="2676004"/>
            <a:ext cx="457200" cy="457200"/>
          </a:xfrm>
          <a:prstGeom prst="ellipse">
            <a:avLst/>
          </a:prstGeom>
          <a:solidFill>
            <a:srgbClr val="EB847B"/>
          </a:solidFill>
          <a:ln>
            <a:solidFill>
              <a:srgbClr val="CA4C3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692170" y="2782356"/>
            <a:ext cx="685800" cy="685800"/>
          </a:xfrm>
          <a:prstGeom prst="ellipse">
            <a:avLst/>
          </a:prstGeom>
          <a:solidFill>
            <a:srgbClr val="EB847B"/>
          </a:solidFill>
          <a:ln>
            <a:solidFill>
              <a:srgbClr val="CA4C3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899649" y="4643896"/>
            <a:ext cx="1371600" cy="1371600"/>
          </a:xfrm>
          <a:prstGeom prst="ellipse">
            <a:avLst/>
          </a:prstGeom>
          <a:solidFill>
            <a:srgbClr val="EB847B"/>
          </a:solidFill>
          <a:ln>
            <a:solidFill>
              <a:srgbClr val="CA4C3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859167" y="2858697"/>
            <a:ext cx="1600200" cy="1600200"/>
          </a:xfrm>
          <a:prstGeom prst="ellipse">
            <a:avLst/>
          </a:prstGeom>
          <a:solidFill>
            <a:srgbClr val="EB847B"/>
          </a:solidFill>
          <a:ln>
            <a:solidFill>
              <a:srgbClr val="CA4C3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213127" y="2598845"/>
            <a:ext cx="457200" cy="457200"/>
          </a:xfrm>
          <a:prstGeom prst="ellipse">
            <a:avLst/>
          </a:prstGeom>
          <a:solidFill>
            <a:srgbClr val="EB847B"/>
          </a:solidFill>
          <a:ln>
            <a:solidFill>
              <a:srgbClr val="CA4C3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918444" y="1594041"/>
            <a:ext cx="457200" cy="457200"/>
          </a:xfrm>
          <a:prstGeom prst="ellipse">
            <a:avLst/>
          </a:prstGeom>
          <a:solidFill>
            <a:srgbClr val="7BAD87"/>
          </a:solidFill>
          <a:ln>
            <a:solidFill>
              <a:srgbClr val="3365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BAD87"/>
              </a:solidFill>
            </a:endParaRPr>
          </a:p>
        </p:txBody>
      </p:sp>
      <p:sp>
        <p:nvSpPr>
          <p:cNvPr id="22" name="Oval 21"/>
          <p:cNvSpPr/>
          <p:nvPr/>
        </p:nvSpPr>
        <p:spPr>
          <a:xfrm>
            <a:off x="4316988" y="1821290"/>
            <a:ext cx="457200" cy="457200"/>
          </a:xfrm>
          <a:prstGeom prst="ellipse">
            <a:avLst/>
          </a:prstGeom>
          <a:solidFill>
            <a:srgbClr val="EB847B"/>
          </a:solidFill>
          <a:ln>
            <a:solidFill>
              <a:srgbClr val="CA4C3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8258364" y="4566250"/>
            <a:ext cx="457200" cy="457200"/>
          </a:xfrm>
          <a:prstGeom prst="ellipse">
            <a:avLst/>
          </a:prstGeom>
          <a:solidFill>
            <a:srgbClr val="7BAD87"/>
          </a:solidFill>
          <a:ln>
            <a:solidFill>
              <a:srgbClr val="3365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BAD87"/>
              </a:solidFill>
            </a:endParaRPr>
          </a:p>
        </p:txBody>
      </p:sp>
      <p:sp>
        <p:nvSpPr>
          <p:cNvPr id="24" name="Oval 23"/>
          <p:cNvSpPr/>
          <p:nvPr/>
        </p:nvSpPr>
        <p:spPr>
          <a:xfrm>
            <a:off x="3130962" y="3483557"/>
            <a:ext cx="457200" cy="457200"/>
          </a:xfrm>
          <a:prstGeom prst="ellipse">
            <a:avLst/>
          </a:prstGeom>
          <a:solidFill>
            <a:srgbClr val="EB847B"/>
          </a:solidFill>
          <a:ln>
            <a:solidFill>
              <a:srgbClr val="CA4C3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987962" y="3029332"/>
            <a:ext cx="685800" cy="685800"/>
          </a:xfrm>
          <a:prstGeom prst="ellipse">
            <a:avLst/>
          </a:prstGeom>
          <a:solidFill>
            <a:srgbClr val="EB847B"/>
          </a:solidFill>
          <a:ln>
            <a:solidFill>
              <a:srgbClr val="CA4C3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825015" y="5067455"/>
            <a:ext cx="457200" cy="457200"/>
          </a:xfrm>
          <a:prstGeom prst="ellipse">
            <a:avLst/>
          </a:prstGeom>
          <a:solidFill>
            <a:srgbClr val="7BAD87"/>
          </a:solidFill>
          <a:ln>
            <a:solidFill>
              <a:srgbClr val="3365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BAD87"/>
              </a:solidFill>
            </a:endParaRPr>
          </a:p>
        </p:txBody>
      </p:sp>
      <p:sp>
        <p:nvSpPr>
          <p:cNvPr id="27" name="Oval 26"/>
          <p:cNvSpPr/>
          <p:nvPr/>
        </p:nvSpPr>
        <p:spPr>
          <a:xfrm>
            <a:off x="10042981" y="5042509"/>
            <a:ext cx="457200" cy="457200"/>
          </a:xfrm>
          <a:prstGeom prst="ellipse">
            <a:avLst/>
          </a:prstGeom>
          <a:solidFill>
            <a:srgbClr val="7BAD87"/>
          </a:solidFill>
          <a:ln>
            <a:solidFill>
              <a:srgbClr val="3365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BAD87"/>
              </a:solidFill>
            </a:endParaRPr>
          </a:p>
        </p:txBody>
      </p:sp>
      <p:sp>
        <p:nvSpPr>
          <p:cNvPr id="28" name="Oval 27"/>
          <p:cNvSpPr/>
          <p:nvPr/>
        </p:nvSpPr>
        <p:spPr>
          <a:xfrm>
            <a:off x="9808330" y="3551094"/>
            <a:ext cx="457200" cy="457200"/>
          </a:xfrm>
          <a:prstGeom prst="ellipse">
            <a:avLst/>
          </a:prstGeom>
          <a:solidFill>
            <a:srgbClr val="7BAD87"/>
          </a:solidFill>
          <a:ln>
            <a:solidFill>
              <a:srgbClr val="3365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BAD87"/>
              </a:solidFill>
            </a:endParaRPr>
          </a:p>
        </p:txBody>
      </p:sp>
      <p:sp>
        <p:nvSpPr>
          <p:cNvPr id="29" name="Oval 28"/>
          <p:cNvSpPr/>
          <p:nvPr/>
        </p:nvSpPr>
        <p:spPr>
          <a:xfrm>
            <a:off x="6964433" y="2683775"/>
            <a:ext cx="457200" cy="457200"/>
          </a:xfrm>
          <a:prstGeom prst="ellipse">
            <a:avLst/>
          </a:prstGeom>
          <a:solidFill>
            <a:srgbClr val="7BAD87"/>
          </a:solidFill>
          <a:ln>
            <a:solidFill>
              <a:srgbClr val="3365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BAD87"/>
              </a:solidFill>
            </a:endParaRPr>
          </a:p>
        </p:txBody>
      </p:sp>
      <p:sp>
        <p:nvSpPr>
          <p:cNvPr id="30" name="Oval 29"/>
          <p:cNvSpPr/>
          <p:nvPr/>
        </p:nvSpPr>
        <p:spPr>
          <a:xfrm>
            <a:off x="7421633" y="3176235"/>
            <a:ext cx="685800" cy="685800"/>
          </a:xfrm>
          <a:prstGeom prst="ellipse">
            <a:avLst/>
          </a:prstGeom>
          <a:solidFill>
            <a:srgbClr val="7BAD87"/>
          </a:solidFill>
          <a:ln>
            <a:solidFill>
              <a:srgbClr val="3365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BAD87"/>
              </a:solidFill>
            </a:endParaRPr>
          </a:p>
        </p:txBody>
      </p:sp>
      <p:sp>
        <p:nvSpPr>
          <p:cNvPr id="31" name="Oval 30"/>
          <p:cNvSpPr/>
          <p:nvPr/>
        </p:nvSpPr>
        <p:spPr>
          <a:xfrm>
            <a:off x="9810529" y="2635355"/>
            <a:ext cx="685800" cy="685800"/>
          </a:xfrm>
          <a:prstGeom prst="ellipse">
            <a:avLst/>
          </a:prstGeom>
          <a:solidFill>
            <a:srgbClr val="7BAD87"/>
          </a:solidFill>
          <a:ln>
            <a:solidFill>
              <a:srgbClr val="3365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BAD87"/>
              </a:solidFill>
            </a:endParaRPr>
          </a:p>
        </p:txBody>
      </p:sp>
      <p:sp>
        <p:nvSpPr>
          <p:cNvPr id="32" name="Oval 31"/>
          <p:cNvSpPr/>
          <p:nvPr/>
        </p:nvSpPr>
        <p:spPr>
          <a:xfrm>
            <a:off x="8578057" y="3310673"/>
            <a:ext cx="1143000" cy="1143000"/>
          </a:xfrm>
          <a:prstGeom prst="ellipse">
            <a:avLst/>
          </a:prstGeom>
          <a:solidFill>
            <a:srgbClr val="7BAD87"/>
          </a:solidFill>
          <a:ln>
            <a:solidFill>
              <a:srgbClr val="3365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BAD87"/>
              </a:solidFill>
            </a:endParaRPr>
          </a:p>
        </p:txBody>
      </p:sp>
      <p:sp>
        <p:nvSpPr>
          <p:cNvPr id="33" name="Oval 32"/>
          <p:cNvSpPr/>
          <p:nvPr/>
        </p:nvSpPr>
        <p:spPr>
          <a:xfrm>
            <a:off x="8301384" y="5189509"/>
            <a:ext cx="1143000" cy="1143000"/>
          </a:xfrm>
          <a:prstGeom prst="ellipse">
            <a:avLst/>
          </a:prstGeom>
          <a:solidFill>
            <a:srgbClr val="7BAD87"/>
          </a:solidFill>
          <a:ln>
            <a:solidFill>
              <a:srgbClr val="3365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BAD87"/>
              </a:solidFill>
            </a:endParaRPr>
          </a:p>
        </p:txBody>
      </p:sp>
      <p:cxnSp>
        <p:nvCxnSpPr>
          <p:cNvPr id="35" name="Straight Connector 34"/>
          <p:cNvCxnSpPr/>
          <p:nvPr/>
        </p:nvCxnSpPr>
        <p:spPr>
          <a:xfrm>
            <a:off x="6095999" y="1372324"/>
            <a:ext cx="0" cy="5023517"/>
          </a:xfrm>
          <a:prstGeom prst="line">
            <a:avLst/>
          </a:prstGeom>
          <a:ln w="50800">
            <a:solidFill>
              <a:srgbClr val="29304E"/>
            </a:solidFill>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821511" y="3080282"/>
            <a:ext cx="1027313" cy="646331"/>
          </a:xfrm>
          <a:prstGeom prst="rect">
            <a:avLst/>
          </a:prstGeom>
          <a:noFill/>
        </p:spPr>
        <p:txBody>
          <a:bodyPr wrap="square" rtlCol="0">
            <a:spAutoFit/>
          </a:bodyPr>
          <a:lstStyle/>
          <a:p>
            <a:pPr algn="ctr"/>
            <a:r>
              <a:rPr lang="en-US" dirty="0"/>
              <a:t>Togo</a:t>
            </a:r>
          </a:p>
          <a:p>
            <a:pPr algn="ctr"/>
            <a:r>
              <a:rPr lang="en-US" dirty="0"/>
              <a:t>2</a:t>
            </a:r>
          </a:p>
        </p:txBody>
      </p:sp>
      <p:sp>
        <p:nvSpPr>
          <p:cNvPr id="39" name="TextBox 38"/>
          <p:cNvSpPr txBox="1"/>
          <p:nvPr/>
        </p:nvSpPr>
        <p:spPr>
          <a:xfrm>
            <a:off x="2538337" y="2836040"/>
            <a:ext cx="1027313" cy="646331"/>
          </a:xfrm>
          <a:prstGeom prst="rect">
            <a:avLst/>
          </a:prstGeom>
          <a:noFill/>
        </p:spPr>
        <p:txBody>
          <a:bodyPr wrap="square" rtlCol="0">
            <a:spAutoFit/>
          </a:bodyPr>
          <a:lstStyle/>
          <a:p>
            <a:pPr algn="ctr"/>
            <a:r>
              <a:rPr lang="en-US" dirty="0"/>
              <a:t>Nigeria</a:t>
            </a:r>
          </a:p>
          <a:p>
            <a:pPr algn="ctr"/>
            <a:r>
              <a:rPr lang="en-US" dirty="0"/>
              <a:t>2</a:t>
            </a:r>
          </a:p>
        </p:txBody>
      </p:sp>
      <p:sp>
        <p:nvSpPr>
          <p:cNvPr id="40" name="TextBox 39"/>
          <p:cNvSpPr txBox="1"/>
          <p:nvPr/>
        </p:nvSpPr>
        <p:spPr>
          <a:xfrm>
            <a:off x="1381188" y="2577869"/>
            <a:ext cx="1027313" cy="646331"/>
          </a:xfrm>
          <a:prstGeom prst="rect">
            <a:avLst/>
          </a:prstGeom>
          <a:noFill/>
        </p:spPr>
        <p:txBody>
          <a:bodyPr wrap="square" rtlCol="0">
            <a:spAutoFit/>
          </a:bodyPr>
          <a:lstStyle/>
          <a:p>
            <a:pPr algn="ctr"/>
            <a:r>
              <a:rPr lang="en-US" dirty="0"/>
              <a:t>Senegal</a:t>
            </a:r>
          </a:p>
          <a:p>
            <a:pPr algn="ctr"/>
            <a:r>
              <a:rPr lang="en-US" dirty="0"/>
              <a:t>1</a:t>
            </a:r>
          </a:p>
        </p:txBody>
      </p:sp>
      <p:sp>
        <p:nvSpPr>
          <p:cNvPr id="41" name="TextBox 40"/>
          <p:cNvSpPr txBox="1"/>
          <p:nvPr/>
        </p:nvSpPr>
        <p:spPr>
          <a:xfrm>
            <a:off x="2621924" y="3377712"/>
            <a:ext cx="1387136" cy="646331"/>
          </a:xfrm>
          <a:prstGeom prst="rect">
            <a:avLst/>
          </a:prstGeom>
          <a:noFill/>
        </p:spPr>
        <p:txBody>
          <a:bodyPr wrap="square" rtlCol="0">
            <a:spAutoFit/>
          </a:bodyPr>
          <a:lstStyle/>
          <a:p>
            <a:pPr algn="ctr"/>
            <a:r>
              <a:rPr lang="en-US" dirty="0"/>
              <a:t>Cameroon</a:t>
            </a:r>
          </a:p>
          <a:p>
            <a:pPr algn="ctr"/>
            <a:r>
              <a:rPr lang="en-US" dirty="0"/>
              <a:t>1</a:t>
            </a:r>
          </a:p>
        </p:txBody>
      </p:sp>
      <p:sp>
        <p:nvSpPr>
          <p:cNvPr id="42" name="TextBox 41"/>
          <p:cNvSpPr txBox="1"/>
          <p:nvPr/>
        </p:nvSpPr>
        <p:spPr>
          <a:xfrm>
            <a:off x="4044341" y="1716685"/>
            <a:ext cx="1027313" cy="646331"/>
          </a:xfrm>
          <a:prstGeom prst="rect">
            <a:avLst/>
          </a:prstGeom>
          <a:noFill/>
        </p:spPr>
        <p:txBody>
          <a:bodyPr wrap="square" rtlCol="0">
            <a:spAutoFit/>
          </a:bodyPr>
          <a:lstStyle/>
          <a:p>
            <a:pPr algn="ctr"/>
            <a:r>
              <a:rPr lang="en-US" dirty="0"/>
              <a:t>Egypt</a:t>
            </a:r>
          </a:p>
          <a:p>
            <a:pPr algn="ctr"/>
            <a:r>
              <a:rPr lang="en-US" dirty="0"/>
              <a:t>1</a:t>
            </a:r>
          </a:p>
        </p:txBody>
      </p:sp>
      <p:sp>
        <p:nvSpPr>
          <p:cNvPr id="43" name="TextBox 42"/>
          <p:cNvSpPr txBox="1"/>
          <p:nvPr/>
        </p:nvSpPr>
        <p:spPr>
          <a:xfrm>
            <a:off x="4928071" y="2499732"/>
            <a:ext cx="1027313" cy="646331"/>
          </a:xfrm>
          <a:prstGeom prst="rect">
            <a:avLst/>
          </a:prstGeom>
          <a:noFill/>
        </p:spPr>
        <p:txBody>
          <a:bodyPr wrap="square" rtlCol="0">
            <a:spAutoFit/>
          </a:bodyPr>
          <a:lstStyle/>
          <a:p>
            <a:pPr algn="ctr"/>
            <a:r>
              <a:rPr lang="en-US" dirty="0"/>
              <a:t>Ethiopia</a:t>
            </a:r>
          </a:p>
          <a:p>
            <a:pPr algn="ctr"/>
            <a:r>
              <a:rPr lang="en-US" dirty="0"/>
              <a:t>1</a:t>
            </a:r>
          </a:p>
        </p:txBody>
      </p:sp>
      <p:sp>
        <p:nvSpPr>
          <p:cNvPr id="44" name="TextBox 43"/>
          <p:cNvSpPr txBox="1"/>
          <p:nvPr/>
        </p:nvSpPr>
        <p:spPr>
          <a:xfrm>
            <a:off x="4167821" y="3322957"/>
            <a:ext cx="1027313" cy="646331"/>
          </a:xfrm>
          <a:prstGeom prst="rect">
            <a:avLst/>
          </a:prstGeom>
          <a:noFill/>
        </p:spPr>
        <p:txBody>
          <a:bodyPr wrap="square" rtlCol="0">
            <a:spAutoFit/>
          </a:bodyPr>
          <a:lstStyle/>
          <a:p>
            <a:pPr algn="ctr"/>
            <a:r>
              <a:rPr lang="en-US" dirty="0"/>
              <a:t>Rwanda</a:t>
            </a:r>
          </a:p>
          <a:p>
            <a:pPr algn="ctr"/>
            <a:r>
              <a:rPr lang="en-US" dirty="0"/>
              <a:t>6</a:t>
            </a:r>
          </a:p>
        </p:txBody>
      </p:sp>
      <p:sp>
        <p:nvSpPr>
          <p:cNvPr id="45" name="TextBox 44"/>
          <p:cNvSpPr txBox="1"/>
          <p:nvPr/>
        </p:nvSpPr>
        <p:spPr>
          <a:xfrm>
            <a:off x="3067802" y="5017173"/>
            <a:ext cx="1027313" cy="646331"/>
          </a:xfrm>
          <a:prstGeom prst="rect">
            <a:avLst/>
          </a:prstGeom>
          <a:noFill/>
        </p:spPr>
        <p:txBody>
          <a:bodyPr wrap="square" rtlCol="0">
            <a:spAutoFit/>
          </a:bodyPr>
          <a:lstStyle/>
          <a:p>
            <a:pPr algn="ctr"/>
            <a:r>
              <a:rPr lang="en-US" dirty="0"/>
              <a:t>Namibia</a:t>
            </a:r>
          </a:p>
          <a:p>
            <a:pPr algn="ctr"/>
            <a:r>
              <a:rPr lang="en-US" dirty="0"/>
              <a:t>5</a:t>
            </a:r>
          </a:p>
        </p:txBody>
      </p:sp>
      <p:sp>
        <p:nvSpPr>
          <p:cNvPr id="46" name="TextBox 45"/>
          <p:cNvSpPr txBox="1"/>
          <p:nvPr/>
        </p:nvSpPr>
        <p:spPr>
          <a:xfrm>
            <a:off x="6629852" y="1472241"/>
            <a:ext cx="1027313" cy="646331"/>
          </a:xfrm>
          <a:prstGeom prst="rect">
            <a:avLst/>
          </a:prstGeom>
          <a:noFill/>
        </p:spPr>
        <p:txBody>
          <a:bodyPr wrap="square" rtlCol="0">
            <a:spAutoFit/>
          </a:bodyPr>
          <a:lstStyle/>
          <a:p>
            <a:pPr algn="ctr"/>
            <a:r>
              <a:rPr lang="en-US" dirty="0"/>
              <a:t>Algeria</a:t>
            </a:r>
          </a:p>
          <a:p>
            <a:pPr algn="ctr"/>
            <a:r>
              <a:rPr lang="en-US" dirty="0"/>
              <a:t>1</a:t>
            </a:r>
          </a:p>
        </p:txBody>
      </p:sp>
      <p:sp>
        <p:nvSpPr>
          <p:cNvPr id="47" name="TextBox 46"/>
          <p:cNvSpPr txBox="1"/>
          <p:nvPr/>
        </p:nvSpPr>
        <p:spPr>
          <a:xfrm>
            <a:off x="7857039" y="4456363"/>
            <a:ext cx="1259850" cy="646331"/>
          </a:xfrm>
          <a:prstGeom prst="rect">
            <a:avLst/>
          </a:prstGeom>
          <a:noFill/>
        </p:spPr>
        <p:txBody>
          <a:bodyPr wrap="square" rtlCol="0">
            <a:spAutoFit/>
          </a:bodyPr>
          <a:lstStyle/>
          <a:p>
            <a:pPr algn="ctr"/>
            <a:r>
              <a:rPr lang="en-US" dirty="0"/>
              <a:t>Botswana</a:t>
            </a:r>
          </a:p>
          <a:p>
            <a:pPr algn="ctr"/>
            <a:r>
              <a:rPr lang="en-US" dirty="0"/>
              <a:t>1</a:t>
            </a:r>
          </a:p>
        </p:txBody>
      </p:sp>
      <p:sp>
        <p:nvSpPr>
          <p:cNvPr id="48" name="TextBox 47"/>
          <p:cNvSpPr txBox="1"/>
          <p:nvPr/>
        </p:nvSpPr>
        <p:spPr>
          <a:xfrm>
            <a:off x="7423651" y="4955994"/>
            <a:ext cx="1259850" cy="646331"/>
          </a:xfrm>
          <a:prstGeom prst="rect">
            <a:avLst/>
          </a:prstGeom>
          <a:noFill/>
        </p:spPr>
        <p:txBody>
          <a:bodyPr wrap="square" rtlCol="0">
            <a:spAutoFit/>
          </a:bodyPr>
          <a:lstStyle/>
          <a:p>
            <a:pPr algn="ctr"/>
            <a:r>
              <a:rPr lang="en-US" dirty="0"/>
              <a:t>Namibia</a:t>
            </a:r>
          </a:p>
          <a:p>
            <a:pPr algn="ctr"/>
            <a:r>
              <a:rPr lang="en-US" dirty="0"/>
              <a:t>1</a:t>
            </a:r>
          </a:p>
        </p:txBody>
      </p:sp>
      <p:sp>
        <p:nvSpPr>
          <p:cNvPr id="49" name="TextBox 48"/>
          <p:cNvSpPr txBox="1"/>
          <p:nvPr/>
        </p:nvSpPr>
        <p:spPr>
          <a:xfrm>
            <a:off x="8156490" y="5509992"/>
            <a:ext cx="1457803" cy="646331"/>
          </a:xfrm>
          <a:prstGeom prst="rect">
            <a:avLst/>
          </a:prstGeom>
          <a:noFill/>
        </p:spPr>
        <p:txBody>
          <a:bodyPr wrap="square" rtlCol="0">
            <a:spAutoFit/>
          </a:bodyPr>
          <a:lstStyle/>
          <a:p>
            <a:pPr algn="ctr"/>
            <a:r>
              <a:rPr lang="en-US" dirty="0"/>
              <a:t>South Africa</a:t>
            </a:r>
          </a:p>
          <a:p>
            <a:pPr algn="ctr"/>
            <a:r>
              <a:rPr lang="en-US" dirty="0"/>
              <a:t>4</a:t>
            </a:r>
          </a:p>
        </p:txBody>
      </p:sp>
      <p:sp>
        <p:nvSpPr>
          <p:cNvPr id="50" name="TextBox 49"/>
          <p:cNvSpPr txBox="1"/>
          <p:nvPr/>
        </p:nvSpPr>
        <p:spPr>
          <a:xfrm>
            <a:off x="8527462" y="3581866"/>
            <a:ext cx="1259850" cy="646331"/>
          </a:xfrm>
          <a:prstGeom prst="rect">
            <a:avLst/>
          </a:prstGeom>
          <a:noFill/>
        </p:spPr>
        <p:txBody>
          <a:bodyPr wrap="square" rtlCol="0">
            <a:spAutoFit/>
          </a:bodyPr>
          <a:lstStyle/>
          <a:p>
            <a:pPr algn="ctr"/>
            <a:r>
              <a:rPr lang="en-US" dirty="0"/>
              <a:t>Rwanda</a:t>
            </a:r>
          </a:p>
          <a:p>
            <a:pPr algn="ctr"/>
            <a:r>
              <a:rPr lang="en-US" dirty="0"/>
              <a:t>4</a:t>
            </a:r>
          </a:p>
        </p:txBody>
      </p:sp>
      <p:sp>
        <p:nvSpPr>
          <p:cNvPr id="51" name="Oval 50"/>
          <p:cNvSpPr/>
          <p:nvPr/>
        </p:nvSpPr>
        <p:spPr>
          <a:xfrm>
            <a:off x="9780180" y="4188828"/>
            <a:ext cx="457200" cy="457200"/>
          </a:xfrm>
          <a:prstGeom prst="ellipse">
            <a:avLst/>
          </a:prstGeom>
          <a:solidFill>
            <a:srgbClr val="7BAD87"/>
          </a:solidFill>
          <a:ln>
            <a:solidFill>
              <a:srgbClr val="3365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BAD87"/>
              </a:solidFill>
            </a:endParaRPr>
          </a:p>
        </p:txBody>
      </p:sp>
      <p:sp>
        <p:nvSpPr>
          <p:cNvPr id="52" name="TextBox 51"/>
          <p:cNvSpPr txBox="1"/>
          <p:nvPr/>
        </p:nvSpPr>
        <p:spPr>
          <a:xfrm>
            <a:off x="9407235" y="4162118"/>
            <a:ext cx="1259850" cy="646331"/>
          </a:xfrm>
          <a:prstGeom prst="rect">
            <a:avLst/>
          </a:prstGeom>
          <a:noFill/>
        </p:spPr>
        <p:txBody>
          <a:bodyPr wrap="square" rtlCol="0">
            <a:spAutoFit/>
          </a:bodyPr>
          <a:lstStyle/>
          <a:p>
            <a:pPr algn="ctr"/>
            <a:r>
              <a:rPr lang="en-US" dirty="0"/>
              <a:t>Tanzania</a:t>
            </a:r>
          </a:p>
          <a:p>
            <a:pPr algn="ctr"/>
            <a:r>
              <a:rPr lang="en-US" dirty="0"/>
              <a:t>1</a:t>
            </a:r>
          </a:p>
        </p:txBody>
      </p:sp>
      <p:sp>
        <p:nvSpPr>
          <p:cNvPr id="53" name="TextBox 52"/>
          <p:cNvSpPr txBox="1"/>
          <p:nvPr/>
        </p:nvSpPr>
        <p:spPr>
          <a:xfrm>
            <a:off x="9398920" y="3468157"/>
            <a:ext cx="1259850" cy="646331"/>
          </a:xfrm>
          <a:prstGeom prst="rect">
            <a:avLst/>
          </a:prstGeom>
          <a:noFill/>
        </p:spPr>
        <p:txBody>
          <a:bodyPr wrap="square" rtlCol="0">
            <a:spAutoFit/>
          </a:bodyPr>
          <a:lstStyle/>
          <a:p>
            <a:pPr algn="ctr"/>
            <a:r>
              <a:rPr lang="en-US" dirty="0"/>
              <a:t>Kenya</a:t>
            </a:r>
          </a:p>
          <a:p>
            <a:pPr algn="ctr"/>
            <a:r>
              <a:rPr lang="en-US" dirty="0"/>
              <a:t>1</a:t>
            </a:r>
          </a:p>
        </p:txBody>
      </p:sp>
      <p:sp>
        <p:nvSpPr>
          <p:cNvPr id="54" name="TextBox 53"/>
          <p:cNvSpPr txBox="1"/>
          <p:nvPr/>
        </p:nvSpPr>
        <p:spPr>
          <a:xfrm>
            <a:off x="9639773" y="2687744"/>
            <a:ext cx="1027313" cy="646331"/>
          </a:xfrm>
          <a:prstGeom prst="rect">
            <a:avLst/>
          </a:prstGeom>
          <a:noFill/>
        </p:spPr>
        <p:txBody>
          <a:bodyPr wrap="square" rtlCol="0">
            <a:spAutoFit/>
          </a:bodyPr>
          <a:lstStyle/>
          <a:p>
            <a:pPr algn="ctr"/>
            <a:r>
              <a:rPr lang="en-US" dirty="0"/>
              <a:t>Ethiopia</a:t>
            </a:r>
          </a:p>
          <a:p>
            <a:pPr algn="ctr"/>
            <a:r>
              <a:rPr lang="en-US" dirty="0"/>
              <a:t>2</a:t>
            </a:r>
          </a:p>
        </p:txBody>
      </p:sp>
      <p:sp>
        <p:nvSpPr>
          <p:cNvPr id="55" name="TextBox 54"/>
          <p:cNvSpPr txBox="1"/>
          <p:nvPr/>
        </p:nvSpPr>
        <p:spPr>
          <a:xfrm>
            <a:off x="7080784" y="3232555"/>
            <a:ext cx="1399721" cy="646331"/>
          </a:xfrm>
          <a:prstGeom prst="rect">
            <a:avLst/>
          </a:prstGeom>
          <a:noFill/>
        </p:spPr>
        <p:txBody>
          <a:bodyPr wrap="square" rtlCol="0">
            <a:spAutoFit/>
          </a:bodyPr>
          <a:lstStyle/>
          <a:p>
            <a:pPr algn="ctr"/>
            <a:r>
              <a:rPr lang="en-US" dirty="0"/>
              <a:t>Cameroon</a:t>
            </a:r>
          </a:p>
          <a:p>
            <a:pPr algn="ctr"/>
            <a:r>
              <a:rPr lang="en-US" dirty="0"/>
              <a:t>2</a:t>
            </a:r>
          </a:p>
        </p:txBody>
      </p:sp>
      <p:sp>
        <p:nvSpPr>
          <p:cNvPr id="56" name="TextBox 55"/>
          <p:cNvSpPr txBox="1"/>
          <p:nvPr/>
        </p:nvSpPr>
        <p:spPr>
          <a:xfrm>
            <a:off x="6498043" y="2598361"/>
            <a:ext cx="1399721" cy="646331"/>
          </a:xfrm>
          <a:prstGeom prst="rect">
            <a:avLst/>
          </a:prstGeom>
          <a:noFill/>
        </p:spPr>
        <p:txBody>
          <a:bodyPr wrap="square" rtlCol="0">
            <a:spAutoFit/>
          </a:bodyPr>
          <a:lstStyle/>
          <a:p>
            <a:pPr algn="ctr"/>
            <a:r>
              <a:rPr lang="en-US" dirty="0"/>
              <a:t>Niger</a:t>
            </a:r>
          </a:p>
          <a:p>
            <a:pPr algn="ctr"/>
            <a:r>
              <a:rPr lang="en-US" dirty="0"/>
              <a:t>1</a:t>
            </a:r>
          </a:p>
        </p:txBody>
      </p:sp>
      <p:sp>
        <p:nvSpPr>
          <p:cNvPr id="57" name="TextBox 56"/>
          <p:cNvSpPr txBox="1"/>
          <p:nvPr/>
        </p:nvSpPr>
        <p:spPr>
          <a:xfrm>
            <a:off x="9087506" y="5020866"/>
            <a:ext cx="1542096" cy="646331"/>
          </a:xfrm>
          <a:prstGeom prst="rect">
            <a:avLst/>
          </a:prstGeom>
          <a:noFill/>
        </p:spPr>
        <p:txBody>
          <a:bodyPr wrap="square" rtlCol="0">
            <a:spAutoFit/>
          </a:bodyPr>
          <a:lstStyle/>
          <a:p>
            <a:pPr algn="ctr"/>
            <a:r>
              <a:rPr lang="en-US" dirty="0"/>
              <a:t>Madagascar</a:t>
            </a:r>
          </a:p>
          <a:p>
            <a:pPr algn="ctr"/>
            <a:r>
              <a:rPr lang="en-US" dirty="0"/>
              <a:t>             1</a:t>
            </a:r>
          </a:p>
        </p:txBody>
      </p:sp>
      <p:sp>
        <p:nvSpPr>
          <p:cNvPr id="58" name="TextBox 57"/>
          <p:cNvSpPr txBox="1"/>
          <p:nvPr/>
        </p:nvSpPr>
        <p:spPr>
          <a:xfrm>
            <a:off x="1564996" y="3971146"/>
            <a:ext cx="2113856" cy="769441"/>
          </a:xfrm>
          <a:prstGeom prst="rect">
            <a:avLst/>
          </a:prstGeom>
          <a:noFill/>
        </p:spPr>
        <p:txBody>
          <a:bodyPr wrap="square" rtlCol="0">
            <a:spAutoFit/>
          </a:bodyPr>
          <a:lstStyle/>
          <a:p>
            <a:r>
              <a:rPr lang="en-US" sz="2200" b="1" dirty="0">
                <a:solidFill>
                  <a:srgbClr val="29304E"/>
                </a:solidFill>
              </a:rPr>
              <a:t>Where did they leave?</a:t>
            </a:r>
          </a:p>
        </p:txBody>
      </p:sp>
      <p:sp>
        <p:nvSpPr>
          <p:cNvPr id="59" name="TextBox 58"/>
          <p:cNvSpPr txBox="1"/>
          <p:nvPr/>
        </p:nvSpPr>
        <p:spPr>
          <a:xfrm>
            <a:off x="6221748" y="3971146"/>
            <a:ext cx="1805203" cy="769441"/>
          </a:xfrm>
          <a:prstGeom prst="rect">
            <a:avLst/>
          </a:prstGeom>
          <a:noFill/>
        </p:spPr>
        <p:txBody>
          <a:bodyPr wrap="square" rtlCol="0">
            <a:spAutoFit/>
          </a:bodyPr>
          <a:lstStyle/>
          <a:p>
            <a:r>
              <a:rPr lang="en-US" sz="2200" b="1" dirty="0">
                <a:solidFill>
                  <a:srgbClr val="29304E"/>
                </a:solidFill>
              </a:rPr>
              <a:t>Where did they go?</a:t>
            </a:r>
          </a:p>
        </p:txBody>
      </p:sp>
      <p:sp>
        <p:nvSpPr>
          <p:cNvPr id="60" name="Rectangle 59">
            <a:extLst>
              <a:ext uri="{FF2B5EF4-FFF2-40B4-BE49-F238E27FC236}">
                <a16:creationId xmlns:a16="http://schemas.microsoft.com/office/drawing/2014/main" id="{ED07E85E-4F1B-8047-8AB9-1DE33CFACA2A}"/>
              </a:ext>
            </a:extLst>
          </p:cNvPr>
          <p:cNvSpPr/>
          <p:nvPr/>
        </p:nvSpPr>
        <p:spPr>
          <a:xfrm>
            <a:off x="267894" y="5454134"/>
            <a:ext cx="3011424" cy="369332"/>
          </a:xfrm>
          <a:prstGeom prst="rect">
            <a:avLst/>
          </a:prstGeom>
        </p:spPr>
        <p:txBody>
          <a:bodyPr wrap="square">
            <a:spAutoFit/>
          </a:bodyPr>
          <a:lstStyle/>
          <a:p>
            <a:pPr>
              <a:spcAft>
                <a:spcPts val="0"/>
              </a:spcAft>
            </a:pPr>
            <a:r>
              <a:rPr lang="en-US" dirty="0">
                <a:latin typeface="Calibri" panose="020F0502020204030204" pitchFamily="34" charset="0"/>
                <a:ea typeface="Calibri" panose="020F0502020204030204" pitchFamily="34" charset="0"/>
                <a:cs typeface="Times New Roman" pitchFamily="2" charset="0"/>
              </a:rPr>
              <a:t>Courtesy Julia Gray</a:t>
            </a:r>
          </a:p>
        </p:txBody>
      </p:sp>
    </p:spTree>
    <p:extLst>
      <p:ext uri="{BB962C8B-B14F-4D97-AF65-F5344CB8AC3E}">
        <p14:creationId xmlns:p14="http://schemas.microsoft.com/office/powerpoint/2010/main" val="3485190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ABD40-7919-0B4C-B4B5-77F63A8FD583}"/>
              </a:ext>
            </a:extLst>
          </p:cNvPr>
          <p:cNvSpPr>
            <a:spLocks noGrp="1"/>
          </p:cNvSpPr>
          <p:nvPr>
            <p:ph type="title"/>
          </p:nvPr>
        </p:nvSpPr>
        <p:spPr>
          <a:xfrm>
            <a:off x="663081" y="392046"/>
            <a:ext cx="10515600" cy="1325563"/>
          </a:xfrm>
        </p:spPr>
        <p:txBody>
          <a:bodyPr/>
          <a:lstStyle/>
          <a:p>
            <a:r>
              <a:rPr lang="en-US" b="1" dirty="0"/>
              <a:t>And finally some relaxing time: </a:t>
            </a:r>
            <a:br>
              <a:rPr lang="en-US" b="1" dirty="0"/>
            </a:br>
            <a:r>
              <a:rPr lang="en-US" b="1" dirty="0"/>
              <a:t>Excursions and Festivities</a:t>
            </a:r>
            <a:endParaRPr lang="en-US" dirty="0"/>
          </a:p>
        </p:txBody>
      </p:sp>
      <p:pic>
        <p:nvPicPr>
          <p:cNvPr id="4" name="Picture 3">
            <a:extLst>
              <a:ext uri="{FF2B5EF4-FFF2-40B4-BE49-F238E27FC236}">
                <a16:creationId xmlns:a16="http://schemas.microsoft.com/office/drawing/2014/main" id="{D9BFA5CB-AEF5-1343-B1DD-BBCF09D3B83B}"/>
              </a:ext>
            </a:extLst>
          </p:cNvPr>
          <p:cNvPicPr>
            <a:picLocks noChangeAspect="1"/>
          </p:cNvPicPr>
          <p:nvPr/>
        </p:nvPicPr>
        <p:blipFill>
          <a:blip r:embed="rId2"/>
          <a:stretch>
            <a:fillRect/>
          </a:stretch>
        </p:blipFill>
        <p:spPr>
          <a:xfrm>
            <a:off x="194084" y="4576784"/>
            <a:ext cx="2428683" cy="2094535"/>
          </a:xfrm>
          <a:prstGeom prst="rect">
            <a:avLst/>
          </a:prstGeom>
        </p:spPr>
      </p:pic>
      <p:pic>
        <p:nvPicPr>
          <p:cNvPr id="5" name="Picture 4">
            <a:extLst>
              <a:ext uri="{FF2B5EF4-FFF2-40B4-BE49-F238E27FC236}">
                <a16:creationId xmlns:a16="http://schemas.microsoft.com/office/drawing/2014/main" id="{CE5C29F7-516A-6549-A7F4-521665CEC195}"/>
              </a:ext>
            </a:extLst>
          </p:cNvPr>
          <p:cNvPicPr>
            <a:picLocks noChangeAspect="1"/>
          </p:cNvPicPr>
          <p:nvPr/>
        </p:nvPicPr>
        <p:blipFill>
          <a:blip r:embed="rId3"/>
          <a:stretch>
            <a:fillRect/>
          </a:stretch>
        </p:blipFill>
        <p:spPr>
          <a:xfrm>
            <a:off x="6888024" y="2205748"/>
            <a:ext cx="3392814" cy="2489200"/>
          </a:xfrm>
          <a:prstGeom prst="rect">
            <a:avLst/>
          </a:prstGeom>
        </p:spPr>
      </p:pic>
      <p:pic>
        <p:nvPicPr>
          <p:cNvPr id="6" name="Picture 5">
            <a:extLst>
              <a:ext uri="{FF2B5EF4-FFF2-40B4-BE49-F238E27FC236}">
                <a16:creationId xmlns:a16="http://schemas.microsoft.com/office/drawing/2014/main" id="{57C68B0D-2ECA-5A4D-8BD4-6CAFD1A2F173}"/>
              </a:ext>
            </a:extLst>
          </p:cNvPr>
          <p:cNvPicPr>
            <a:picLocks noChangeAspect="1"/>
          </p:cNvPicPr>
          <p:nvPr/>
        </p:nvPicPr>
        <p:blipFill>
          <a:blip r:embed="rId4"/>
          <a:stretch>
            <a:fillRect/>
          </a:stretch>
        </p:blipFill>
        <p:spPr>
          <a:xfrm>
            <a:off x="2745863" y="2205748"/>
            <a:ext cx="1945315" cy="1558402"/>
          </a:xfrm>
          <a:prstGeom prst="rect">
            <a:avLst/>
          </a:prstGeom>
        </p:spPr>
      </p:pic>
      <p:pic>
        <p:nvPicPr>
          <p:cNvPr id="7" name="Picture 6">
            <a:extLst>
              <a:ext uri="{FF2B5EF4-FFF2-40B4-BE49-F238E27FC236}">
                <a16:creationId xmlns:a16="http://schemas.microsoft.com/office/drawing/2014/main" id="{ED85DF1C-5B56-044A-BA7C-20D61B02E72F}"/>
              </a:ext>
            </a:extLst>
          </p:cNvPr>
          <p:cNvPicPr>
            <a:picLocks noChangeAspect="1"/>
          </p:cNvPicPr>
          <p:nvPr/>
        </p:nvPicPr>
        <p:blipFill>
          <a:blip r:embed="rId5"/>
          <a:stretch>
            <a:fillRect/>
          </a:stretch>
        </p:blipFill>
        <p:spPr>
          <a:xfrm>
            <a:off x="4755395" y="2205748"/>
            <a:ext cx="1380153" cy="1558402"/>
          </a:xfrm>
          <a:prstGeom prst="rect">
            <a:avLst/>
          </a:prstGeom>
        </p:spPr>
      </p:pic>
      <p:pic>
        <p:nvPicPr>
          <p:cNvPr id="10" name="Picture 9">
            <a:extLst>
              <a:ext uri="{FF2B5EF4-FFF2-40B4-BE49-F238E27FC236}">
                <a16:creationId xmlns:a16="http://schemas.microsoft.com/office/drawing/2014/main" id="{C7EB1A83-E910-F74D-9352-02B75038F241}"/>
              </a:ext>
            </a:extLst>
          </p:cNvPr>
          <p:cNvPicPr>
            <a:picLocks noChangeAspect="1"/>
          </p:cNvPicPr>
          <p:nvPr/>
        </p:nvPicPr>
        <p:blipFill>
          <a:blip r:embed="rId6"/>
          <a:stretch>
            <a:fillRect/>
          </a:stretch>
        </p:blipFill>
        <p:spPr>
          <a:xfrm>
            <a:off x="194084" y="2205748"/>
            <a:ext cx="2428683" cy="2291328"/>
          </a:xfrm>
          <a:prstGeom prst="rect">
            <a:avLst/>
          </a:prstGeom>
        </p:spPr>
      </p:pic>
      <p:pic>
        <p:nvPicPr>
          <p:cNvPr id="11" name="Picture 10">
            <a:extLst>
              <a:ext uri="{FF2B5EF4-FFF2-40B4-BE49-F238E27FC236}">
                <a16:creationId xmlns:a16="http://schemas.microsoft.com/office/drawing/2014/main" id="{5D5378E8-AA49-AE4C-BB4E-1393F02D335C}"/>
              </a:ext>
            </a:extLst>
          </p:cNvPr>
          <p:cNvPicPr>
            <a:picLocks noChangeAspect="1"/>
          </p:cNvPicPr>
          <p:nvPr/>
        </p:nvPicPr>
        <p:blipFill>
          <a:blip r:embed="rId7"/>
          <a:stretch>
            <a:fillRect/>
          </a:stretch>
        </p:blipFill>
        <p:spPr>
          <a:xfrm>
            <a:off x="2745863" y="3896148"/>
            <a:ext cx="4019065" cy="2489200"/>
          </a:xfrm>
          <a:prstGeom prst="rect">
            <a:avLst/>
          </a:prstGeom>
        </p:spPr>
      </p:pic>
      <p:pic>
        <p:nvPicPr>
          <p:cNvPr id="12" name="Picture 11">
            <a:extLst>
              <a:ext uri="{FF2B5EF4-FFF2-40B4-BE49-F238E27FC236}">
                <a16:creationId xmlns:a16="http://schemas.microsoft.com/office/drawing/2014/main" id="{0717455D-85DA-854F-83F3-4B11050743DF}"/>
              </a:ext>
            </a:extLst>
          </p:cNvPr>
          <p:cNvPicPr>
            <a:picLocks noChangeAspect="1"/>
          </p:cNvPicPr>
          <p:nvPr/>
        </p:nvPicPr>
        <p:blipFill>
          <a:blip r:embed="rId8"/>
          <a:stretch>
            <a:fillRect/>
          </a:stretch>
        </p:blipFill>
        <p:spPr>
          <a:xfrm>
            <a:off x="6888025" y="4721869"/>
            <a:ext cx="2337772" cy="1537774"/>
          </a:xfrm>
          <a:prstGeom prst="rect">
            <a:avLst/>
          </a:prstGeom>
        </p:spPr>
      </p:pic>
      <p:pic>
        <p:nvPicPr>
          <p:cNvPr id="13" name="Picture 12">
            <a:extLst>
              <a:ext uri="{FF2B5EF4-FFF2-40B4-BE49-F238E27FC236}">
                <a16:creationId xmlns:a16="http://schemas.microsoft.com/office/drawing/2014/main" id="{DA952D9D-EC3C-EA4E-B829-327284AACE4A}"/>
              </a:ext>
            </a:extLst>
          </p:cNvPr>
          <p:cNvPicPr>
            <a:picLocks noChangeAspect="1"/>
          </p:cNvPicPr>
          <p:nvPr/>
        </p:nvPicPr>
        <p:blipFill>
          <a:blip r:embed="rId9"/>
          <a:stretch>
            <a:fillRect/>
          </a:stretch>
        </p:blipFill>
        <p:spPr>
          <a:xfrm>
            <a:off x="9274411" y="4721868"/>
            <a:ext cx="2766251" cy="1277409"/>
          </a:xfrm>
          <a:prstGeom prst="rect">
            <a:avLst/>
          </a:prstGeom>
        </p:spPr>
      </p:pic>
      <p:pic>
        <p:nvPicPr>
          <p:cNvPr id="14" name="Picture 13">
            <a:extLst>
              <a:ext uri="{FF2B5EF4-FFF2-40B4-BE49-F238E27FC236}">
                <a16:creationId xmlns:a16="http://schemas.microsoft.com/office/drawing/2014/main" id="{03D7D914-B2AE-0145-B62C-A9D311C40655}"/>
              </a:ext>
            </a:extLst>
          </p:cNvPr>
          <p:cNvPicPr>
            <a:picLocks noChangeAspect="1"/>
          </p:cNvPicPr>
          <p:nvPr/>
        </p:nvPicPr>
        <p:blipFill>
          <a:blip r:embed="rId10"/>
          <a:stretch>
            <a:fillRect/>
          </a:stretch>
        </p:blipFill>
        <p:spPr>
          <a:xfrm>
            <a:off x="10381428" y="2213554"/>
            <a:ext cx="1656498" cy="2481394"/>
          </a:xfrm>
          <a:prstGeom prst="rect">
            <a:avLst/>
          </a:prstGeom>
        </p:spPr>
      </p:pic>
    </p:spTree>
    <p:extLst>
      <p:ext uri="{BB962C8B-B14F-4D97-AF65-F5344CB8AC3E}">
        <p14:creationId xmlns:p14="http://schemas.microsoft.com/office/powerpoint/2010/main" val="2604926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5668" y="901442"/>
            <a:ext cx="9906000" cy="5956558"/>
          </a:xfrm>
          <a:prstGeom prst="rect">
            <a:avLst/>
          </a:prstGeom>
        </p:spPr>
      </p:pic>
      <p:sp>
        <p:nvSpPr>
          <p:cNvPr id="2" name="Rectangle 1"/>
          <p:cNvSpPr/>
          <p:nvPr/>
        </p:nvSpPr>
        <p:spPr>
          <a:xfrm>
            <a:off x="465668" y="272332"/>
            <a:ext cx="9906000" cy="3785652"/>
          </a:xfrm>
          <a:prstGeom prst="rect">
            <a:avLst/>
          </a:prstGeom>
          <a:solidFill>
            <a:schemeClr val="accent1">
              <a:lumMod val="60000"/>
              <a:lumOff val="40000"/>
              <a:alpha val="67000"/>
            </a:schemeClr>
          </a:solidFill>
        </p:spPr>
        <p:txBody>
          <a:bodyPr wrap="square">
            <a:spAutoFit/>
          </a:bodyPr>
          <a:lstStyle/>
          <a:p>
            <a:pPr algn="l"/>
            <a:r>
              <a:rPr lang="en-US" sz="2400" b="1" dirty="0">
                <a:solidFill>
                  <a:schemeClr val="bg1"/>
                </a:solidFill>
                <a:latin typeface="Arial"/>
                <a:cs typeface="Arial"/>
              </a:rPr>
              <a:t>Science can transcend boundaries thanks to the ASP Program by giving exposure to African talents to Fundamental Physics and Applications</a:t>
            </a:r>
          </a:p>
          <a:p>
            <a:pPr algn="l"/>
            <a:endParaRPr lang="en-US" sz="2400" b="1" dirty="0">
              <a:solidFill>
                <a:schemeClr val="bg1"/>
              </a:solidFill>
              <a:latin typeface="Arial"/>
              <a:cs typeface="Arial"/>
            </a:endParaRPr>
          </a:p>
          <a:p>
            <a:pPr algn="l"/>
            <a:r>
              <a:rPr lang="en-US" sz="2400" b="1" dirty="0">
                <a:solidFill>
                  <a:schemeClr val="bg1"/>
                </a:solidFill>
                <a:latin typeface="Arial"/>
                <a:cs typeface="Arial"/>
              </a:rPr>
              <a:t>Our mission is also beyond academics !</a:t>
            </a:r>
          </a:p>
          <a:p>
            <a:pPr algn="l"/>
            <a:endParaRPr lang="en-US" sz="2400" b="1" dirty="0">
              <a:solidFill>
                <a:schemeClr val="bg1"/>
              </a:solidFill>
              <a:latin typeface="Arial"/>
              <a:cs typeface="Arial"/>
            </a:endParaRPr>
          </a:p>
          <a:p>
            <a:r>
              <a:rPr lang="en-US" sz="2400" b="1" dirty="0">
                <a:solidFill>
                  <a:schemeClr val="bg1"/>
                </a:solidFill>
                <a:cs typeface="Arial"/>
              </a:rPr>
              <a:t>We thanks our sponsors, the dedication of our lecturers, the perseverance of our students </a:t>
            </a:r>
          </a:p>
          <a:p>
            <a:pPr algn="l"/>
            <a:endParaRPr lang="en-US" sz="2400" b="1" dirty="0">
              <a:solidFill>
                <a:schemeClr val="bg1"/>
              </a:solidFill>
              <a:latin typeface="Arial"/>
              <a:cs typeface="Arial"/>
            </a:endParaRPr>
          </a:p>
          <a:p>
            <a:pPr algn="l"/>
            <a:r>
              <a:rPr lang="en-US" sz="2400" b="1" dirty="0">
                <a:solidFill>
                  <a:schemeClr val="bg1"/>
                </a:solidFill>
                <a:latin typeface="Arial"/>
                <a:cs typeface="Arial"/>
              </a:rPr>
              <a:t>Get Involved with ASP !</a:t>
            </a:r>
          </a:p>
        </p:txBody>
      </p:sp>
    </p:spTree>
    <p:extLst>
      <p:ext uri="{BB962C8B-B14F-4D97-AF65-F5344CB8AC3E}">
        <p14:creationId xmlns:p14="http://schemas.microsoft.com/office/powerpoint/2010/main" val="3275194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4EB1B7-5D45-DC4F-A5AF-CE7B097A85D7}"/>
              </a:ext>
            </a:extLst>
          </p:cNvPr>
          <p:cNvPicPr>
            <a:picLocks noChangeAspect="1"/>
          </p:cNvPicPr>
          <p:nvPr/>
        </p:nvPicPr>
        <p:blipFill>
          <a:blip r:embed="rId2"/>
          <a:stretch>
            <a:fillRect/>
          </a:stretch>
        </p:blipFill>
        <p:spPr>
          <a:xfrm>
            <a:off x="439745" y="3610823"/>
            <a:ext cx="3752530" cy="2844800"/>
          </a:xfrm>
          <a:prstGeom prst="rect">
            <a:avLst/>
          </a:prstGeom>
        </p:spPr>
      </p:pic>
      <p:pic>
        <p:nvPicPr>
          <p:cNvPr id="5" name="Picture 4">
            <a:extLst>
              <a:ext uri="{FF2B5EF4-FFF2-40B4-BE49-F238E27FC236}">
                <a16:creationId xmlns:a16="http://schemas.microsoft.com/office/drawing/2014/main" id="{70B3A042-770A-FD47-AB3B-D121BE35E1EB}"/>
              </a:ext>
            </a:extLst>
          </p:cNvPr>
          <p:cNvPicPr>
            <a:picLocks noChangeAspect="1"/>
          </p:cNvPicPr>
          <p:nvPr/>
        </p:nvPicPr>
        <p:blipFill>
          <a:blip r:embed="rId3"/>
          <a:stretch>
            <a:fillRect/>
          </a:stretch>
        </p:blipFill>
        <p:spPr>
          <a:xfrm>
            <a:off x="4508355" y="1355249"/>
            <a:ext cx="4749800" cy="3421681"/>
          </a:xfrm>
          <a:prstGeom prst="rect">
            <a:avLst/>
          </a:prstGeom>
        </p:spPr>
      </p:pic>
      <p:pic>
        <p:nvPicPr>
          <p:cNvPr id="6" name="Picture 10">
            <a:extLst>
              <a:ext uri="{FF2B5EF4-FFF2-40B4-BE49-F238E27FC236}">
                <a16:creationId xmlns:a16="http://schemas.microsoft.com/office/drawing/2014/main" id="{F5BDBD21-10DC-2A42-B032-9C7358E8317B}"/>
              </a:ext>
            </a:extLst>
          </p:cNvPr>
          <p:cNvPicPr>
            <a:picLocks noChangeAspect="1" noChangeArrowheads="1"/>
          </p:cNvPicPr>
          <p:nvPr/>
        </p:nvPicPr>
        <p:blipFill>
          <a:blip r:embed="rId4" cstate="print"/>
          <a:srcRect/>
          <a:stretch>
            <a:fillRect/>
          </a:stretch>
        </p:blipFill>
        <p:spPr bwMode="auto">
          <a:xfrm>
            <a:off x="439744" y="1355249"/>
            <a:ext cx="3022601" cy="2015067"/>
          </a:xfrm>
          <a:prstGeom prst="rect">
            <a:avLst/>
          </a:prstGeom>
          <a:noFill/>
          <a:ln w="9525">
            <a:solidFill>
              <a:srgbClr val="8EB4E3"/>
            </a:solidFill>
            <a:miter lim="800000"/>
            <a:headEnd/>
            <a:tailEnd/>
          </a:ln>
        </p:spPr>
      </p:pic>
      <p:pic>
        <p:nvPicPr>
          <p:cNvPr id="7" name="Picture 6">
            <a:extLst>
              <a:ext uri="{FF2B5EF4-FFF2-40B4-BE49-F238E27FC236}">
                <a16:creationId xmlns:a16="http://schemas.microsoft.com/office/drawing/2014/main" id="{52F08277-F255-804D-8217-C113B92A6B77}"/>
              </a:ext>
            </a:extLst>
          </p:cNvPr>
          <p:cNvPicPr>
            <a:picLocks noChangeAspect="1"/>
          </p:cNvPicPr>
          <p:nvPr/>
        </p:nvPicPr>
        <p:blipFill>
          <a:blip r:embed="rId5"/>
          <a:stretch>
            <a:fillRect/>
          </a:stretch>
        </p:blipFill>
        <p:spPr>
          <a:xfrm>
            <a:off x="9548514" y="2747223"/>
            <a:ext cx="2163233" cy="3708400"/>
          </a:xfrm>
          <a:prstGeom prst="rect">
            <a:avLst/>
          </a:prstGeom>
        </p:spPr>
      </p:pic>
      <p:pic>
        <p:nvPicPr>
          <p:cNvPr id="8" name="Picture 7">
            <a:extLst>
              <a:ext uri="{FF2B5EF4-FFF2-40B4-BE49-F238E27FC236}">
                <a16:creationId xmlns:a16="http://schemas.microsoft.com/office/drawing/2014/main" id="{EF1E3FE9-8B1C-9C47-8E9F-5F7AE1CF41AC}"/>
              </a:ext>
            </a:extLst>
          </p:cNvPr>
          <p:cNvPicPr>
            <a:picLocks noChangeAspect="1"/>
          </p:cNvPicPr>
          <p:nvPr/>
        </p:nvPicPr>
        <p:blipFill>
          <a:blip r:embed="rId6"/>
          <a:stretch>
            <a:fillRect/>
          </a:stretch>
        </p:blipFill>
        <p:spPr>
          <a:xfrm>
            <a:off x="4508355" y="4906223"/>
            <a:ext cx="4749800" cy="1549400"/>
          </a:xfrm>
          <a:prstGeom prst="rect">
            <a:avLst/>
          </a:prstGeom>
        </p:spPr>
      </p:pic>
    </p:spTree>
    <p:extLst>
      <p:ext uri="{BB962C8B-B14F-4D97-AF65-F5344CB8AC3E}">
        <p14:creationId xmlns:p14="http://schemas.microsoft.com/office/powerpoint/2010/main" val="3235652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8027-2401-894B-9684-7DF2D2550426}"/>
              </a:ext>
            </a:extLst>
          </p:cNvPr>
          <p:cNvSpPr>
            <a:spLocks noGrp="1"/>
          </p:cNvSpPr>
          <p:nvPr>
            <p:ph type="title"/>
          </p:nvPr>
        </p:nvSpPr>
        <p:spPr/>
        <p:txBody>
          <a:bodyPr/>
          <a:lstStyle/>
          <a:p>
            <a:r>
              <a:rPr lang="en-US" dirty="0">
                <a:effectLst>
                  <a:outerShdw blurRad="635000" dist="38100" algn="l" rotWithShape="0">
                    <a:prstClr val="black">
                      <a:alpha val="40000"/>
                    </a:prstClr>
                  </a:outerShdw>
                </a:effectLst>
              </a:rPr>
              <a:t>ASP as a start-up </a:t>
            </a:r>
          </a:p>
        </p:txBody>
      </p:sp>
      <p:sp>
        <p:nvSpPr>
          <p:cNvPr id="3" name="Content Placeholder 2">
            <a:extLst>
              <a:ext uri="{FF2B5EF4-FFF2-40B4-BE49-F238E27FC236}">
                <a16:creationId xmlns:a16="http://schemas.microsoft.com/office/drawing/2014/main" id="{CC732622-7E69-8A46-B66A-15B9D9A562E8}"/>
              </a:ext>
            </a:extLst>
          </p:cNvPr>
          <p:cNvSpPr>
            <a:spLocks noGrp="1"/>
          </p:cNvSpPr>
          <p:nvPr>
            <p:ph idx="1"/>
          </p:nvPr>
        </p:nvSpPr>
        <p:spPr>
          <a:xfrm>
            <a:off x="118531" y="1882770"/>
            <a:ext cx="11703162" cy="917046"/>
          </a:xfrm>
        </p:spPr>
        <p:txBody>
          <a:bodyPr>
            <a:normAutofit/>
          </a:bodyPr>
          <a:lstStyle/>
          <a:p>
            <a:pPr marL="0" indent="0" algn="just">
              <a:buNone/>
            </a:pPr>
            <a:r>
              <a:rPr lang="en-US" sz="2400" dirty="0">
                <a:latin typeface="Arial" panose="020B0604020202020204" pitchFamily="34" charset="0"/>
                <a:cs typeface="Arial" panose="020B0604020202020204" pitchFamily="34" charset="0"/>
              </a:rPr>
              <a:t>A non-profit organization created by a small group of worldwide scientists to stimulate and include more African talented physics students in the world scientific community</a:t>
            </a:r>
          </a:p>
        </p:txBody>
      </p:sp>
      <p:sp>
        <p:nvSpPr>
          <p:cNvPr id="7" name="Rectangle 6">
            <a:extLst>
              <a:ext uri="{FF2B5EF4-FFF2-40B4-BE49-F238E27FC236}">
                <a16:creationId xmlns:a16="http://schemas.microsoft.com/office/drawing/2014/main" id="{0F52A6FD-66FB-6F47-849E-2E55E5B01B4B}"/>
              </a:ext>
            </a:extLst>
          </p:cNvPr>
          <p:cNvSpPr/>
          <p:nvPr/>
        </p:nvSpPr>
        <p:spPr>
          <a:xfrm>
            <a:off x="59262" y="4466665"/>
            <a:ext cx="12194232" cy="461665"/>
          </a:xfrm>
          <a:prstGeom prst="rect">
            <a:avLst/>
          </a:prstGeom>
        </p:spPr>
        <p:txBody>
          <a:bodyPr wrap="square">
            <a:spAutoFit/>
          </a:bodyPr>
          <a:lstStyle/>
          <a:p>
            <a:pPr marL="342900" indent="-342900" algn="l">
              <a:buFont typeface="Wingdings" charset="0"/>
              <a:buChar char="à"/>
            </a:pPr>
            <a:r>
              <a:rPr lang="en-US" sz="2400" dirty="0">
                <a:latin typeface="Arial" panose="020B0604020202020204" pitchFamily="34" charset="0"/>
                <a:cs typeface="Arial" panose="020B0604020202020204" pitchFamily="34" charset="0"/>
              </a:rPr>
              <a:t>To contribute to a world w/ equal access to knowledge</a:t>
            </a:r>
            <a:endParaRPr lang="en-US" sz="1600"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94531262-0CFF-694D-96CA-211102FDD7DF}"/>
              </a:ext>
            </a:extLst>
          </p:cNvPr>
          <p:cNvSpPr txBox="1">
            <a:spLocks/>
          </p:cNvSpPr>
          <p:nvPr/>
        </p:nvSpPr>
        <p:spPr>
          <a:xfrm>
            <a:off x="-1" y="2902568"/>
            <a:ext cx="12192001" cy="1218835"/>
          </a:xfrm>
          <a:prstGeom prst="rect">
            <a:avLst/>
          </a:prstGeom>
          <a:solidFill>
            <a:schemeClr val="accent1">
              <a:lumMod val="60000"/>
              <a:lumOff val="40000"/>
            </a:schemeClr>
          </a:solidFill>
        </p:spPr>
        <p:txBody>
          <a:bodyPr vert="horz" lIns="91440" tIns="45720" rIns="91440" bIns="45720" rtlCol="0">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bg1"/>
                </a:solidFill>
                <a:latin typeface="Papyrus"/>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bg1"/>
                </a:solidFill>
                <a:latin typeface="Papyrus"/>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bg1"/>
                </a:solidFill>
                <a:latin typeface="Papyrus"/>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bg1"/>
                </a:solidFill>
                <a:latin typeface="Papyrus"/>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bg1"/>
                </a:solidFill>
                <a:latin typeface="Papyrus"/>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None/>
            </a:pPr>
            <a:r>
              <a:rPr lang="en-US" b="1" dirty="0">
                <a:solidFill>
                  <a:schemeClr val="tx1"/>
                </a:solidFill>
                <a:latin typeface="Arial" panose="020B0604020202020204" pitchFamily="34" charset="0"/>
                <a:ea typeface="ＭＳ Ｐゴシック" charset="-128"/>
                <a:cs typeface="Arial" panose="020B0604020202020204" pitchFamily="34" charset="0"/>
              </a:rPr>
              <a:t>The aim of the school is to build capacity in African countries, to harvest, interpret, and exploit the results from physics experiments with particle accelerators, and to increase proficiency in related applications and technologies.</a:t>
            </a:r>
          </a:p>
        </p:txBody>
      </p:sp>
      <p:sp>
        <p:nvSpPr>
          <p:cNvPr id="6" name="Rectangle 5">
            <a:extLst>
              <a:ext uri="{FF2B5EF4-FFF2-40B4-BE49-F238E27FC236}">
                <a16:creationId xmlns:a16="http://schemas.microsoft.com/office/drawing/2014/main" id="{F3FAB60F-AEDB-2C4A-846D-94FE806DACF8}"/>
              </a:ext>
            </a:extLst>
          </p:cNvPr>
          <p:cNvSpPr/>
          <p:nvPr/>
        </p:nvSpPr>
        <p:spPr>
          <a:xfrm>
            <a:off x="59820" y="5465005"/>
            <a:ext cx="11820582" cy="461665"/>
          </a:xfrm>
          <a:prstGeom prst="rect">
            <a:avLst/>
          </a:prstGeom>
        </p:spPr>
        <p:txBody>
          <a:bodyPr wrap="square">
            <a:spAutoFit/>
          </a:bodyPr>
          <a:lstStyle/>
          <a:p>
            <a:pPr marL="342900" indent="-342900">
              <a:buFont typeface="Wingdings" charset="0"/>
              <a:buChar char="à"/>
            </a:pPr>
            <a:r>
              <a:rPr lang="en-US" sz="2400" dirty="0">
                <a:latin typeface="Arial" panose="020B0604020202020204" pitchFamily="34" charset="0"/>
                <a:cs typeface="Arial" panose="020B0604020202020204" pitchFamily="34" charset="0"/>
              </a:rPr>
              <a:t>To establish a biennial educative program to be hosted across Africa</a:t>
            </a:r>
            <a:endParaRPr lang="en-US" sz="16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6048B04-FA8B-954B-B426-D06524D1565E}"/>
              </a:ext>
            </a:extLst>
          </p:cNvPr>
          <p:cNvSpPr/>
          <p:nvPr/>
        </p:nvSpPr>
        <p:spPr>
          <a:xfrm>
            <a:off x="59262" y="5957791"/>
            <a:ext cx="11451391" cy="461665"/>
          </a:xfrm>
          <a:prstGeom prst="rect">
            <a:avLst/>
          </a:prstGeom>
        </p:spPr>
        <p:txBody>
          <a:bodyPr wrap="square">
            <a:spAutoFit/>
          </a:bodyPr>
          <a:lstStyle/>
          <a:p>
            <a:pPr marL="342900" indent="-342900">
              <a:buFont typeface="Wingdings" charset="0"/>
              <a:buChar char="à"/>
            </a:pPr>
            <a:r>
              <a:rPr lang="en-US" sz="2400" dirty="0">
                <a:latin typeface="Arial" panose="020B0604020202020204" pitchFamily="34" charset="0"/>
                <a:cs typeface="Arial" panose="020B0604020202020204" pitchFamily="34" charset="0"/>
              </a:rPr>
              <a:t>To provide high quality classes by international re-known Scientists</a:t>
            </a:r>
          </a:p>
        </p:txBody>
      </p:sp>
      <p:sp>
        <p:nvSpPr>
          <p:cNvPr id="10" name="Rectangle 9">
            <a:extLst>
              <a:ext uri="{FF2B5EF4-FFF2-40B4-BE49-F238E27FC236}">
                <a16:creationId xmlns:a16="http://schemas.microsoft.com/office/drawing/2014/main" id="{54A47815-88C7-B941-A26C-B1DC2C833641}"/>
              </a:ext>
            </a:extLst>
          </p:cNvPr>
          <p:cNvSpPr/>
          <p:nvPr/>
        </p:nvSpPr>
        <p:spPr>
          <a:xfrm>
            <a:off x="59262" y="4933756"/>
            <a:ext cx="12846841" cy="461665"/>
          </a:xfrm>
          <a:prstGeom prst="rect">
            <a:avLst/>
          </a:prstGeom>
        </p:spPr>
        <p:txBody>
          <a:bodyPr wrap="square">
            <a:spAutoFit/>
          </a:bodyPr>
          <a:lstStyle/>
          <a:p>
            <a:pPr marL="342900" indent="-342900">
              <a:buFont typeface="Wingdings" charset="0"/>
              <a:buChar char="à"/>
            </a:pPr>
            <a:r>
              <a:rPr lang="en-US" sz="2400" b="1" dirty="0">
                <a:latin typeface="Arial" panose="020B0604020202020204" pitchFamily="34" charset="0"/>
                <a:cs typeface="Arial" panose="020B0604020202020204" pitchFamily="34" charset="0"/>
              </a:rPr>
              <a:t>To support financially up to 85 African students for 3-week classes attendance </a:t>
            </a:r>
          </a:p>
        </p:txBody>
      </p:sp>
    </p:spTree>
    <p:extLst>
      <p:ext uri="{BB962C8B-B14F-4D97-AF65-F5344CB8AC3E}">
        <p14:creationId xmlns:p14="http://schemas.microsoft.com/office/powerpoint/2010/main" val="203491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7674" y="432004"/>
            <a:ext cx="11414567" cy="609600"/>
          </a:xfrm>
          <a:noFill/>
          <a:effectLst>
            <a:glow rad="127000">
              <a:schemeClr val="bg1">
                <a:alpha val="75000"/>
              </a:schemeClr>
            </a:glow>
            <a:outerShdw blurRad="584200" dist="38100" dir="2700000" algn="tl" rotWithShape="0">
              <a:prstClr val="black">
                <a:alpha val="16000"/>
              </a:prstClr>
            </a:outerShdw>
          </a:effectLst>
        </p:spPr>
        <p:txBody>
          <a:bodyPr>
            <a:noAutofit/>
          </a:bodyPr>
          <a:lstStyle/>
          <a:p>
            <a:r>
              <a:rPr lang="en-US" dirty="0">
                <a:effectLst>
                  <a:outerShdw blurRad="635000" dist="38100" algn="l" rotWithShape="0">
                    <a:prstClr val="black">
                      <a:alpha val="40000"/>
                    </a:prstClr>
                  </a:outerShdw>
                </a:effectLst>
              </a:rPr>
              <a:t>Committees to build momentum</a:t>
            </a:r>
          </a:p>
        </p:txBody>
      </p:sp>
      <p:sp>
        <p:nvSpPr>
          <p:cNvPr id="9" name="TextBox 8"/>
          <p:cNvSpPr txBox="1"/>
          <p:nvPr/>
        </p:nvSpPr>
        <p:spPr>
          <a:xfrm>
            <a:off x="342248" y="1525156"/>
            <a:ext cx="10232020" cy="707886"/>
          </a:xfrm>
          <a:prstGeom prst="rect">
            <a:avLst/>
          </a:prstGeom>
          <a:noFill/>
        </p:spPr>
        <p:txBody>
          <a:bodyPr wrap="square" rtlCol="0">
            <a:spAutoFit/>
          </a:bodyPr>
          <a:lstStyle/>
          <a:p>
            <a:r>
              <a:rPr lang="en-US" sz="2000" dirty="0">
                <a:latin typeface="Arial"/>
                <a:cs typeface="Arial"/>
              </a:rPr>
              <a:t>Build strategic partnership and collect financial support from Africa, Europe, US, Asia via universities, laboratories, UN, and other organizations.</a:t>
            </a:r>
          </a:p>
        </p:txBody>
      </p:sp>
      <p:pic>
        <p:nvPicPr>
          <p:cNvPr id="2" name="Picture 1"/>
          <p:cNvPicPr>
            <a:picLocks noChangeAspect="1"/>
          </p:cNvPicPr>
          <p:nvPr/>
        </p:nvPicPr>
        <p:blipFill>
          <a:blip r:embed="rId3"/>
          <a:stretch>
            <a:fillRect/>
          </a:stretch>
        </p:blipFill>
        <p:spPr>
          <a:xfrm>
            <a:off x="4544600" y="2580856"/>
            <a:ext cx="2409039" cy="1793396"/>
          </a:xfrm>
          <a:prstGeom prst="rect">
            <a:avLst/>
          </a:prstGeom>
        </p:spPr>
      </p:pic>
      <p:pic>
        <p:nvPicPr>
          <p:cNvPr id="10" name="Picture 9"/>
          <p:cNvPicPr>
            <a:picLocks noChangeAspect="1"/>
          </p:cNvPicPr>
          <p:nvPr/>
        </p:nvPicPr>
        <p:blipFill>
          <a:blip r:embed="rId4"/>
          <a:stretch>
            <a:fillRect/>
          </a:stretch>
        </p:blipFill>
        <p:spPr>
          <a:xfrm>
            <a:off x="672504" y="2681097"/>
            <a:ext cx="2397888" cy="1536290"/>
          </a:xfrm>
          <a:prstGeom prst="rect">
            <a:avLst/>
          </a:prstGeom>
          <a:ln w="38100" cmpd="sng">
            <a:solidFill>
              <a:srgbClr val="FFFFFF"/>
            </a:solidFill>
          </a:ln>
        </p:spPr>
      </p:pic>
      <p:pic>
        <p:nvPicPr>
          <p:cNvPr id="3" name="Picture 2"/>
          <p:cNvPicPr>
            <a:picLocks noChangeAspect="1"/>
          </p:cNvPicPr>
          <p:nvPr/>
        </p:nvPicPr>
        <p:blipFill>
          <a:blip r:embed="rId5"/>
          <a:stretch>
            <a:fillRect/>
          </a:stretch>
        </p:blipFill>
        <p:spPr>
          <a:xfrm>
            <a:off x="3657737" y="2541909"/>
            <a:ext cx="778500" cy="1054100"/>
          </a:xfrm>
          <a:prstGeom prst="rect">
            <a:avLst/>
          </a:prstGeom>
        </p:spPr>
      </p:pic>
      <p:pic>
        <p:nvPicPr>
          <p:cNvPr id="6" name="Picture 5"/>
          <p:cNvPicPr>
            <a:picLocks noChangeAspect="1"/>
          </p:cNvPicPr>
          <p:nvPr/>
        </p:nvPicPr>
        <p:blipFill>
          <a:blip r:embed="rId6"/>
          <a:stretch>
            <a:fillRect/>
          </a:stretch>
        </p:blipFill>
        <p:spPr>
          <a:xfrm>
            <a:off x="4459541" y="2375568"/>
            <a:ext cx="1018956" cy="1041400"/>
          </a:xfrm>
          <a:prstGeom prst="rect">
            <a:avLst/>
          </a:prstGeom>
        </p:spPr>
      </p:pic>
      <p:sp>
        <p:nvSpPr>
          <p:cNvPr id="7" name="Rectangle 6">
            <a:extLst>
              <a:ext uri="{FF2B5EF4-FFF2-40B4-BE49-F238E27FC236}">
                <a16:creationId xmlns:a16="http://schemas.microsoft.com/office/drawing/2014/main" id="{E43684F3-D694-4947-B1A1-42D39D16880D}"/>
              </a:ext>
            </a:extLst>
          </p:cNvPr>
          <p:cNvSpPr/>
          <p:nvPr/>
        </p:nvSpPr>
        <p:spPr>
          <a:xfrm>
            <a:off x="217674" y="4919897"/>
            <a:ext cx="11381130" cy="1535677"/>
          </a:xfrm>
          <a:prstGeom prst="rect">
            <a:avLst/>
          </a:prstGeom>
        </p:spPr>
        <p:txBody>
          <a:bodyPr wrap="square">
            <a:spAutoFit/>
          </a:bodyPr>
          <a:lstStyle/>
          <a:p>
            <a:pPr marL="285750" indent="-285750">
              <a:lnSpc>
                <a:spcPct val="120000"/>
              </a:lnSpc>
              <a:buFont typeface="Arial"/>
              <a:buChar char="•"/>
            </a:pPr>
            <a:r>
              <a:rPr lang="en-US" sz="2000" b="1" dirty="0">
                <a:latin typeface="Arial"/>
                <a:cs typeface="Arial"/>
              </a:rPr>
              <a:t>Conceptual thinking by Steve </a:t>
            </a:r>
            <a:r>
              <a:rPr lang="en-US" sz="2000" b="1" dirty="0" err="1">
                <a:latin typeface="Arial"/>
                <a:cs typeface="Arial"/>
              </a:rPr>
              <a:t>Muanza</a:t>
            </a:r>
            <a:r>
              <a:rPr lang="en-US" sz="2000" b="1" dirty="0">
                <a:latin typeface="Arial"/>
                <a:cs typeface="Arial"/>
              </a:rPr>
              <a:t> and John Ellis in 2001 and IN2P3 to trigger.</a:t>
            </a:r>
          </a:p>
          <a:p>
            <a:pPr marL="285750" indent="-285750">
              <a:lnSpc>
                <a:spcPct val="120000"/>
              </a:lnSpc>
              <a:buFont typeface="Arial"/>
              <a:buChar char="•"/>
            </a:pPr>
            <a:r>
              <a:rPr lang="en-US" sz="2000" b="1" dirty="0">
                <a:latin typeface="Arial"/>
                <a:cs typeface="Arial"/>
              </a:rPr>
              <a:t>International Center for Theoretical Physics (ICTP), Bobby Acharya, as incubator and greatly encouraged by CERN and </a:t>
            </a:r>
            <a:r>
              <a:rPr lang="en-US" sz="2000" b="1" dirty="0" err="1">
                <a:latin typeface="Arial"/>
                <a:cs typeface="Arial"/>
              </a:rPr>
              <a:t>Fermilab</a:t>
            </a:r>
            <a:r>
              <a:rPr lang="en-US" sz="2000" b="1" dirty="0">
                <a:latin typeface="Arial"/>
                <a:cs typeface="Arial"/>
              </a:rPr>
              <a:t>.</a:t>
            </a:r>
          </a:p>
          <a:p>
            <a:pPr marL="285750" indent="-285750">
              <a:lnSpc>
                <a:spcPct val="120000"/>
              </a:lnSpc>
              <a:buFont typeface="Arial"/>
              <a:buChar char="•"/>
            </a:pPr>
            <a:r>
              <a:rPr lang="en-US" sz="2000" b="1" dirty="0">
                <a:latin typeface="Arial"/>
                <a:cs typeface="Arial"/>
              </a:rPr>
              <a:t>Preparation teams leaded by </a:t>
            </a:r>
            <a:r>
              <a:rPr lang="en-US" sz="2000" b="1" dirty="0" err="1">
                <a:latin typeface="Arial"/>
                <a:cs typeface="Arial"/>
              </a:rPr>
              <a:t>Ketevi</a:t>
            </a:r>
            <a:r>
              <a:rPr lang="en-US" sz="2000" b="1" dirty="0">
                <a:latin typeface="Arial"/>
                <a:cs typeface="Arial"/>
              </a:rPr>
              <a:t> </a:t>
            </a:r>
            <a:r>
              <a:rPr lang="en-US" sz="2000" b="1" dirty="0" err="1">
                <a:latin typeface="Arial"/>
                <a:cs typeface="Arial"/>
              </a:rPr>
              <a:t>Assamagan</a:t>
            </a:r>
            <a:r>
              <a:rPr lang="en-US" sz="2000" b="1" dirty="0">
                <a:latin typeface="Arial"/>
                <a:cs typeface="Arial"/>
              </a:rPr>
              <a:t> and Christine Darve (ASP2010). </a:t>
            </a:r>
          </a:p>
        </p:txBody>
      </p:sp>
      <p:pic>
        <p:nvPicPr>
          <p:cNvPr id="11" name="Picture 10">
            <a:extLst>
              <a:ext uri="{FF2B5EF4-FFF2-40B4-BE49-F238E27FC236}">
                <a16:creationId xmlns:a16="http://schemas.microsoft.com/office/drawing/2014/main" id="{8D79EC75-A961-854D-B6E6-4F52D26B7F2F}"/>
              </a:ext>
            </a:extLst>
          </p:cNvPr>
          <p:cNvPicPr>
            <a:picLocks noChangeAspect="1"/>
          </p:cNvPicPr>
          <p:nvPr/>
        </p:nvPicPr>
        <p:blipFill>
          <a:blip r:embed="rId7"/>
          <a:stretch>
            <a:fillRect/>
          </a:stretch>
        </p:blipFill>
        <p:spPr>
          <a:xfrm>
            <a:off x="2243099" y="2887160"/>
            <a:ext cx="1271910" cy="1124163"/>
          </a:xfrm>
          <a:prstGeom prst="rect">
            <a:avLst/>
          </a:prstGeom>
        </p:spPr>
      </p:pic>
      <p:sp>
        <p:nvSpPr>
          <p:cNvPr id="20" name="Rectangle 19">
            <a:extLst>
              <a:ext uri="{FF2B5EF4-FFF2-40B4-BE49-F238E27FC236}">
                <a16:creationId xmlns:a16="http://schemas.microsoft.com/office/drawing/2014/main" id="{58C6AA30-2FA9-994D-92F1-94E6D6C51CAA}"/>
              </a:ext>
            </a:extLst>
          </p:cNvPr>
          <p:cNvSpPr/>
          <p:nvPr/>
        </p:nvSpPr>
        <p:spPr>
          <a:xfrm>
            <a:off x="7408411" y="2557113"/>
            <a:ext cx="4223830" cy="2031325"/>
          </a:xfrm>
          <a:prstGeom prst="rect">
            <a:avLst/>
          </a:prstGeom>
          <a:gradFill>
            <a:gsLst>
              <a:gs pos="0">
                <a:schemeClr val="accent5">
                  <a:lumMod val="5000"/>
                  <a:lumOff val="95000"/>
                  <a:alpha val="51000"/>
                </a:schemeClr>
              </a:gs>
              <a:gs pos="81000">
                <a:schemeClr val="accent5">
                  <a:lumMod val="45000"/>
                  <a:lumOff val="55000"/>
                </a:schemeClr>
              </a:gs>
              <a:gs pos="90000">
                <a:schemeClr val="accent5">
                  <a:lumMod val="45000"/>
                  <a:lumOff val="55000"/>
                </a:schemeClr>
              </a:gs>
              <a:gs pos="100000">
                <a:schemeClr val="accent5">
                  <a:lumMod val="30000"/>
                  <a:lumOff val="70000"/>
                </a:schemeClr>
              </a:gs>
            </a:gsLst>
            <a:lin ang="5400000" scaled="1"/>
          </a:gradFill>
          <a:ln>
            <a:solidFill>
              <a:schemeClr val="accent1">
                <a:shade val="50000"/>
                <a:alpha val="38000"/>
              </a:schemeClr>
            </a:solidFill>
          </a:ln>
        </p:spPr>
        <p:txBody>
          <a:bodyPr wrap="square">
            <a:spAutoFit/>
          </a:bodyPr>
          <a:lstStyle/>
          <a:p>
            <a:r>
              <a:rPr lang="en-US" b="1" dirty="0"/>
              <a:t>Use the LHC and its experiments as an example, although the broader objectives are far beyond.</a:t>
            </a:r>
          </a:p>
          <a:p>
            <a:endParaRPr lang="en-US" b="1" dirty="0"/>
          </a:p>
          <a:p>
            <a:r>
              <a:rPr lang="en-US" b="1" dirty="0"/>
              <a:t>We believe that the knowledge that the students gain will benefit them whichever careers they may pursue.</a:t>
            </a:r>
            <a:endParaRPr lang="en-US" b="1" dirty="0">
              <a:solidFill>
                <a:srgbClr val="8EB4E3"/>
              </a:solidFill>
            </a:endParaRPr>
          </a:p>
        </p:txBody>
      </p:sp>
    </p:spTree>
    <p:extLst>
      <p:ext uri="{BB962C8B-B14F-4D97-AF65-F5344CB8AC3E}">
        <p14:creationId xmlns:p14="http://schemas.microsoft.com/office/powerpoint/2010/main" val="2350514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D408-6AC9-0648-AFAB-584941D7A7FF}"/>
              </a:ext>
            </a:extLst>
          </p:cNvPr>
          <p:cNvSpPr>
            <a:spLocks noGrp="1"/>
          </p:cNvSpPr>
          <p:nvPr>
            <p:ph type="title"/>
          </p:nvPr>
        </p:nvSpPr>
        <p:spPr>
          <a:xfrm>
            <a:off x="320782" y="356236"/>
            <a:ext cx="10972800" cy="821649"/>
          </a:xfrm>
        </p:spPr>
        <p:txBody>
          <a:bodyPr>
            <a:normAutofit/>
          </a:bodyPr>
          <a:lstStyle/>
          <a:p>
            <a:r>
              <a:rPr lang="en-US" b="1" dirty="0">
                <a:effectLst>
                  <a:outerShdw blurRad="635000" dist="38100" algn="l" rotWithShape="0">
                    <a:prstClr val="black">
                      <a:alpha val="40000"/>
                    </a:prstClr>
                  </a:outerShdw>
                </a:effectLst>
              </a:rPr>
              <a:t>Sponsorship &amp; financial support</a:t>
            </a:r>
          </a:p>
        </p:txBody>
      </p:sp>
      <p:sp>
        <p:nvSpPr>
          <p:cNvPr id="8" name="Snip Single Corner Rectangle 7">
            <a:extLst>
              <a:ext uri="{FF2B5EF4-FFF2-40B4-BE49-F238E27FC236}">
                <a16:creationId xmlns:a16="http://schemas.microsoft.com/office/drawing/2014/main" id="{2B3E4FD5-4106-EA46-B1CF-B16007A2868C}"/>
              </a:ext>
            </a:extLst>
          </p:cNvPr>
          <p:cNvSpPr/>
          <p:nvPr/>
        </p:nvSpPr>
        <p:spPr>
          <a:xfrm>
            <a:off x="7577608" y="5270431"/>
            <a:ext cx="4481847" cy="1274904"/>
          </a:xfrm>
          <a:prstGeom prst="snip1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Lecturers and Organizers Supported by External Sources - Significant</a:t>
            </a:r>
          </a:p>
          <a:p>
            <a:pPr marL="285750" indent="-285750">
              <a:buFont typeface="Arial" panose="020B0604020202020204" pitchFamily="34" charset="0"/>
              <a:buChar char="•"/>
            </a:pPr>
            <a:r>
              <a:rPr lang="en-US" b="1" dirty="0">
                <a:solidFill>
                  <a:schemeClr val="tx1"/>
                </a:solidFill>
              </a:rPr>
              <a:t>Support received then used to maximize student participation</a:t>
            </a:r>
          </a:p>
        </p:txBody>
      </p:sp>
      <p:sp>
        <p:nvSpPr>
          <p:cNvPr id="9" name="Snip Single Corner Rectangle 8">
            <a:extLst>
              <a:ext uri="{FF2B5EF4-FFF2-40B4-BE49-F238E27FC236}">
                <a16:creationId xmlns:a16="http://schemas.microsoft.com/office/drawing/2014/main" id="{E192A085-8A59-FF42-BF85-5FED9E7F9CE2}"/>
              </a:ext>
            </a:extLst>
          </p:cNvPr>
          <p:cNvSpPr/>
          <p:nvPr/>
        </p:nvSpPr>
        <p:spPr>
          <a:xfrm>
            <a:off x="88965" y="4735645"/>
            <a:ext cx="4008902" cy="1670169"/>
          </a:xfrm>
          <a:prstGeom prst="snip1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Host Country Support Significant</a:t>
            </a:r>
          </a:p>
          <a:p>
            <a:pPr marL="285750" indent="-285750">
              <a:buFont typeface="Arial" panose="020B0604020202020204" pitchFamily="34" charset="0"/>
              <a:buChar char="•"/>
            </a:pPr>
            <a:r>
              <a:rPr lang="en-US" b="1" dirty="0">
                <a:solidFill>
                  <a:schemeClr val="tx1"/>
                </a:solidFill>
              </a:rPr>
              <a:t>In-kind support</a:t>
            </a:r>
          </a:p>
          <a:p>
            <a:pPr marL="285750" indent="-285750">
              <a:buFont typeface="Arial" panose="020B0604020202020204" pitchFamily="34" charset="0"/>
              <a:buChar char="•"/>
            </a:pPr>
            <a:r>
              <a:rPr lang="en-US" b="1" dirty="0">
                <a:solidFill>
                  <a:schemeClr val="tx1"/>
                </a:solidFill>
              </a:rPr>
              <a:t>Direct Financial contributions</a:t>
            </a:r>
          </a:p>
          <a:p>
            <a:pPr marL="285750" indent="-285750">
              <a:buFont typeface="Arial" panose="020B0604020202020204" pitchFamily="34" charset="0"/>
              <a:buChar char="•"/>
            </a:pPr>
            <a:r>
              <a:rPr lang="en-US" b="1" dirty="0">
                <a:solidFill>
                  <a:schemeClr val="tx1"/>
                </a:solidFill>
              </a:rPr>
              <a:t>Human Resources toward ASP Organization</a:t>
            </a:r>
          </a:p>
        </p:txBody>
      </p:sp>
      <p:sp>
        <p:nvSpPr>
          <p:cNvPr id="13" name="Snip Single Corner Rectangle 12">
            <a:extLst>
              <a:ext uri="{FF2B5EF4-FFF2-40B4-BE49-F238E27FC236}">
                <a16:creationId xmlns:a16="http://schemas.microsoft.com/office/drawing/2014/main" id="{28855CCD-AE95-9147-93D0-28E6C850F585}"/>
              </a:ext>
            </a:extLst>
          </p:cNvPr>
          <p:cNvSpPr/>
          <p:nvPr/>
        </p:nvSpPr>
        <p:spPr>
          <a:xfrm>
            <a:off x="108967" y="2173715"/>
            <a:ext cx="2931060" cy="1833583"/>
          </a:xfrm>
          <a:prstGeom prst="snip1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ICTP Support major</a:t>
            </a:r>
          </a:p>
          <a:p>
            <a:pPr marL="285750" indent="-285750">
              <a:buFont typeface="Arial" panose="020B0604020202020204" pitchFamily="34" charset="0"/>
              <a:buChar char="•"/>
            </a:pPr>
            <a:r>
              <a:rPr lang="en-US" b="1" dirty="0">
                <a:solidFill>
                  <a:schemeClr val="tx1"/>
                </a:solidFill>
              </a:rPr>
              <a:t>Student participation</a:t>
            </a:r>
          </a:p>
          <a:p>
            <a:pPr marL="285750" indent="-285750">
              <a:buFont typeface="Arial" panose="020B0604020202020204" pitchFamily="34" charset="0"/>
              <a:buChar char="•"/>
            </a:pPr>
            <a:r>
              <a:rPr lang="en-US" b="1" dirty="0">
                <a:solidFill>
                  <a:schemeClr val="tx1"/>
                </a:solidFill>
              </a:rPr>
              <a:t>Management of application database</a:t>
            </a:r>
          </a:p>
          <a:p>
            <a:pPr marL="285750" indent="-285750">
              <a:buFont typeface="Arial" panose="020B0604020202020204" pitchFamily="34" charset="0"/>
              <a:buChar char="•"/>
            </a:pPr>
            <a:r>
              <a:rPr lang="en-US" b="1" dirty="0">
                <a:solidFill>
                  <a:schemeClr val="tx1"/>
                </a:solidFill>
              </a:rPr>
              <a:t>Arrange student travels</a:t>
            </a:r>
          </a:p>
        </p:txBody>
      </p:sp>
      <p:grpSp>
        <p:nvGrpSpPr>
          <p:cNvPr id="12" name="Group 11">
            <a:extLst>
              <a:ext uri="{FF2B5EF4-FFF2-40B4-BE49-F238E27FC236}">
                <a16:creationId xmlns:a16="http://schemas.microsoft.com/office/drawing/2014/main" id="{0839FEF4-4C3B-D34D-A3D8-D06BFC1356C4}"/>
              </a:ext>
            </a:extLst>
          </p:cNvPr>
          <p:cNvGrpSpPr/>
          <p:nvPr/>
        </p:nvGrpSpPr>
        <p:grpSpPr>
          <a:xfrm>
            <a:off x="2861733" y="1678467"/>
            <a:ext cx="8391693" cy="3046785"/>
            <a:chOff x="2861733" y="1291011"/>
            <a:chExt cx="8391693" cy="3046785"/>
          </a:xfrm>
        </p:grpSpPr>
        <p:grpSp>
          <p:nvGrpSpPr>
            <p:cNvPr id="6" name="Group 5">
              <a:extLst>
                <a:ext uri="{FF2B5EF4-FFF2-40B4-BE49-F238E27FC236}">
                  <a16:creationId xmlns:a16="http://schemas.microsoft.com/office/drawing/2014/main" id="{E06B6AE3-2411-4846-8EAA-01A651F9A989}"/>
                </a:ext>
              </a:extLst>
            </p:cNvPr>
            <p:cNvGrpSpPr/>
            <p:nvPr/>
          </p:nvGrpSpPr>
          <p:grpSpPr>
            <a:xfrm>
              <a:off x="2861733" y="1291011"/>
              <a:ext cx="8391693" cy="3046785"/>
              <a:chOff x="2861733" y="1291011"/>
              <a:chExt cx="8391693" cy="3046785"/>
            </a:xfrm>
          </p:grpSpPr>
          <p:sp>
            <p:nvSpPr>
              <p:cNvPr id="7" name="Rectangle 6">
                <a:extLst>
                  <a:ext uri="{FF2B5EF4-FFF2-40B4-BE49-F238E27FC236}">
                    <a16:creationId xmlns:a16="http://schemas.microsoft.com/office/drawing/2014/main" id="{16D408EA-F18F-BC4C-80AC-989B9CA957FD}"/>
                  </a:ext>
                </a:extLst>
              </p:cNvPr>
              <p:cNvSpPr/>
              <p:nvPr/>
            </p:nvSpPr>
            <p:spPr>
              <a:xfrm>
                <a:off x="2861733" y="1291011"/>
                <a:ext cx="5512442" cy="4068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ASP2018 Sponsors in addition to USA DOE Labs (BNL) </a:t>
                </a:r>
              </a:p>
            </p:txBody>
          </p:sp>
          <p:sp>
            <p:nvSpPr>
              <p:cNvPr id="18" name="Snip Single Corner Rectangle 17">
                <a:extLst>
                  <a:ext uri="{FF2B5EF4-FFF2-40B4-BE49-F238E27FC236}">
                    <a16:creationId xmlns:a16="http://schemas.microsoft.com/office/drawing/2014/main" id="{CD903055-D420-7140-A635-E6AC59519A4B}"/>
                  </a:ext>
                </a:extLst>
              </p:cNvPr>
              <p:cNvSpPr/>
              <p:nvPr/>
            </p:nvSpPr>
            <p:spPr>
              <a:xfrm>
                <a:off x="8383639" y="1353246"/>
                <a:ext cx="2869787" cy="1790466"/>
              </a:xfrm>
              <a:prstGeom prst="snip1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African Contributors:</a:t>
                </a:r>
              </a:p>
              <a:p>
                <a:r>
                  <a:rPr lang="en-US" b="1" dirty="0">
                    <a:solidFill>
                      <a:schemeClr val="accent6">
                        <a:lumMod val="75000"/>
                      </a:schemeClr>
                    </a:solidFill>
                  </a:rPr>
                  <a:t>- Namibia</a:t>
                </a:r>
              </a:p>
              <a:p>
                <a:r>
                  <a:rPr lang="en-US" b="1" dirty="0">
                    <a:solidFill>
                      <a:schemeClr val="accent6">
                        <a:lumMod val="75000"/>
                      </a:schemeClr>
                    </a:solidFill>
                  </a:rPr>
                  <a:t>- SA DST/NRF</a:t>
                </a:r>
              </a:p>
              <a:p>
                <a:r>
                  <a:rPr lang="en-US" b="1" dirty="0">
                    <a:solidFill>
                      <a:schemeClr val="accent6">
                        <a:lumMod val="75000"/>
                      </a:schemeClr>
                    </a:solidFill>
                  </a:rPr>
                  <a:t>- IUCEA</a:t>
                </a:r>
              </a:p>
              <a:p>
                <a:r>
                  <a:rPr lang="en-US" b="1" dirty="0">
                    <a:solidFill>
                      <a:srgbClr val="0070C0"/>
                    </a:solidFill>
                  </a:rPr>
                  <a:t>Integrated: ~50% of ASP2018 budget</a:t>
                </a:r>
              </a:p>
            </p:txBody>
          </p:sp>
          <p:pic>
            <p:nvPicPr>
              <p:cNvPr id="20" name="Picture 19">
                <a:extLst>
                  <a:ext uri="{FF2B5EF4-FFF2-40B4-BE49-F238E27FC236}">
                    <a16:creationId xmlns:a16="http://schemas.microsoft.com/office/drawing/2014/main" id="{9DFD5228-F1A6-264F-8F0D-5FE837737B6D}"/>
                  </a:ext>
                </a:extLst>
              </p:cNvPr>
              <p:cNvPicPr>
                <a:picLocks noChangeAspect="1"/>
              </p:cNvPicPr>
              <p:nvPr/>
            </p:nvPicPr>
            <p:blipFill>
              <a:blip r:embed="rId3"/>
              <a:stretch>
                <a:fillRect/>
              </a:stretch>
            </p:blipFill>
            <p:spPr>
              <a:xfrm>
                <a:off x="3119248" y="1720880"/>
                <a:ext cx="5245463" cy="2616916"/>
              </a:xfrm>
              <a:prstGeom prst="rect">
                <a:avLst/>
              </a:prstGeom>
            </p:spPr>
          </p:pic>
        </p:grpSp>
        <p:pic>
          <p:nvPicPr>
            <p:cNvPr id="5" name="Picture 4">
              <a:extLst>
                <a:ext uri="{FF2B5EF4-FFF2-40B4-BE49-F238E27FC236}">
                  <a16:creationId xmlns:a16="http://schemas.microsoft.com/office/drawing/2014/main" id="{5B63FC6C-60F0-974B-9AB4-365BE1DB3B42}"/>
                </a:ext>
              </a:extLst>
            </p:cNvPr>
            <p:cNvPicPr>
              <a:picLocks noChangeAspect="1"/>
            </p:cNvPicPr>
            <p:nvPr/>
          </p:nvPicPr>
          <p:blipFill>
            <a:blip r:embed="rId4"/>
            <a:stretch>
              <a:fillRect/>
            </a:stretch>
          </p:blipFill>
          <p:spPr>
            <a:xfrm>
              <a:off x="7344546" y="1766885"/>
              <a:ext cx="1020977" cy="835345"/>
            </a:xfrm>
            <a:prstGeom prst="rect">
              <a:avLst/>
            </a:prstGeom>
          </p:spPr>
        </p:pic>
      </p:grpSp>
      <p:grpSp>
        <p:nvGrpSpPr>
          <p:cNvPr id="14" name="Group 13">
            <a:extLst>
              <a:ext uri="{FF2B5EF4-FFF2-40B4-BE49-F238E27FC236}">
                <a16:creationId xmlns:a16="http://schemas.microsoft.com/office/drawing/2014/main" id="{563F86DA-C604-564A-8FB5-3480E634D61F}"/>
              </a:ext>
            </a:extLst>
          </p:cNvPr>
          <p:cNvGrpSpPr/>
          <p:nvPr/>
        </p:nvGrpSpPr>
        <p:grpSpPr>
          <a:xfrm>
            <a:off x="4266679" y="3601957"/>
            <a:ext cx="7260020" cy="2732502"/>
            <a:chOff x="4266679" y="3214501"/>
            <a:chExt cx="7260020" cy="2732502"/>
          </a:xfrm>
        </p:grpSpPr>
        <p:grpSp>
          <p:nvGrpSpPr>
            <p:cNvPr id="10" name="Group 9">
              <a:extLst>
                <a:ext uri="{FF2B5EF4-FFF2-40B4-BE49-F238E27FC236}">
                  <a16:creationId xmlns:a16="http://schemas.microsoft.com/office/drawing/2014/main" id="{D4AD0714-6D79-E64D-942C-1913EE487D16}"/>
                </a:ext>
              </a:extLst>
            </p:cNvPr>
            <p:cNvGrpSpPr/>
            <p:nvPr/>
          </p:nvGrpSpPr>
          <p:grpSpPr>
            <a:xfrm>
              <a:off x="4266679" y="3214501"/>
              <a:ext cx="7260020" cy="2732502"/>
              <a:chOff x="4266679" y="3214501"/>
              <a:chExt cx="7260020" cy="2732502"/>
            </a:xfrm>
          </p:grpSpPr>
          <p:sp>
            <p:nvSpPr>
              <p:cNvPr id="4" name="Oval 3">
                <a:extLst>
                  <a:ext uri="{FF2B5EF4-FFF2-40B4-BE49-F238E27FC236}">
                    <a16:creationId xmlns:a16="http://schemas.microsoft.com/office/drawing/2014/main" id="{BE29BEFA-B7AC-0D4C-8ECD-99D734475138}"/>
                  </a:ext>
                </a:extLst>
              </p:cNvPr>
              <p:cNvSpPr/>
              <p:nvPr/>
            </p:nvSpPr>
            <p:spPr>
              <a:xfrm>
                <a:off x="4266679" y="4374525"/>
                <a:ext cx="3879581" cy="15724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b="1" i="1" dirty="0">
                    <a:solidFill>
                      <a:schemeClr val="tx1"/>
                    </a:solidFill>
                    <a:latin typeface="Arial" panose="020B0604020202020204" pitchFamily="34" charset="0"/>
                    <a:cs typeface="Arial" panose="020B0604020202020204" pitchFamily="34" charset="0"/>
                  </a:rPr>
                  <a:t>Writes Proposals, Requests for Supports</a:t>
                </a:r>
              </a:p>
              <a:p>
                <a:pPr marL="285750" indent="-285750">
                  <a:buFont typeface="Arial" panose="020B0604020202020204" pitchFamily="34" charset="0"/>
                  <a:buChar char="•"/>
                </a:pPr>
                <a:r>
                  <a:rPr lang="en-US" sz="1600" b="1" i="1" dirty="0">
                    <a:solidFill>
                      <a:schemeClr val="tx1"/>
                    </a:solidFill>
                    <a:latin typeface="Arial" panose="020B0604020202020204" pitchFamily="34" charset="0"/>
                    <a:cs typeface="Arial" panose="020B0604020202020204" pitchFamily="34" charset="0"/>
                  </a:rPr>
                  <a:t>Produces Final Reports of Activities</a:t>
                </a:r>
              </a:p>
              <a:p>
                <a:pPr marL="285750" indent="-285750">
                  <a:buFont typeface="Arial" panose="020B0604020202020204" pitchFamily="34" charset="0"/>
                  <a:buChar char="•"/>
                </a:pPr>
                <a:r>
                  <a:rPr lang="en-US" sz="1600" b="1" i="1" dirty="0">
                    <a:solidFill>
                      <a:schemeClr val="accent6">
                        <a:lumMod val="75000"/>
                      </a:schemeClr>
                    </a:solidFill>
                    <a:latin typeface="Arial" panose="020B0604020202020204" pitchFamily="34" charset="0"/>
                    <a:cs typeface="Arial" panose="020B0604020202020204" pitchFamily="34" charset="0"/>
                  </a:rPr>
                  <a:t>Seeking permanent financial backing</a:t>
                </a:r>
                <a:endParaRPr lang="en-US" sz="1600" b="1" dirty="0">
                  <a:solidFill>
                    <a:schemeClr val="accent6">
                      <a:lumMod val="75000"/>
                    </a:schemeClr>
                  </a:solidFill>
                  <a:latin typeface="Arial" panose="020B0604020202020204" pitchFamily="34" charset="0"/>
                  <a:cs typeface="Arial" panose="020B0604020202020204" pitchFamily="34" charset="0"/>
                </a:endParaRPr>
              </a:p>
            </p:txBody>
          </p:sp>
          <p:sp>
            <p:nvSpPr>
              <p:cNvPr id="11" name="Snip Single Corner Rectangle 10">
                <a:extLst>
                  <a:ext uri="{FF2B5EF4-FFF2-40B4-BE49-F238E27FC236}">
                    <a16:creationId xmlns:a16="http://schemas.microsoft.com/office/drawing/2014/main" id="{7A170147-8C4B-5449-9148-E86F84213DC2}"/>
                  </a:ext>
                </a:extLst>
              </p:cNvPr>
              <p:cNvSpPr/>
              <p:nvPr/>
            </p:nvSpPr>
            <p:spPr>
              <a:xfrm>
                <a:off x="8374175" y="3214501"/>
                <a:ext cx="3152524" cy="1597685"/>
              </a:xfrm>
              <a:prstGeom prst="snip1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rPr>
                  <a:t>Fund Management</a:t>
                </a:r>
              </a:p>
              <a:p>
                <a:pPr marL="285750" indent="-285750">
                  <a:buFont typeface="Arial" panose="020B0604020202020204" pitchFamily="34" charset="0"/>
                  <a:buChar char="•"/>
                </a:pPr>
                <a:r>
                  <a:rPr lang="en-US" b="1" dirty="0">
                    <a:solidFill>
                      <a:schemeClr val="tx1"/>
                    </a:solidFill>
                  </a:rPr>
                  <a:t>Funds centralized and managed by the South African Institute of Physics (SAIP)</a:t>
                </a:r>
              </a:p>
            </p:txBody>
          </p:sp>
        </p:grpSp>
        <p:sp>
          <p:nvSpPr>
            <p:cNvPr id="3" name="Rectangle 2">
              <a:extLst>
                <a:ext uri="{FF2B5EF4-FFF2-40B4-BE49-F238E27FC236}">
                  <a16:creationId xmlns:a16="http://schemas.microsoft.com/office/drawing/2014/main" id="{BCC65485-6E2E-6F41-A1B3-EAAF4E9D7807}"/>
                </a:ext>
              </a:extLst>
            </p:cNvPr>
            <p:cNvSpPr/>
            <p:nvPr/>
          </p:nvSpPr>
          <p:spPr>
            <a:xfrm>
              <a:off x="4269490" y="4949071"/>
              <a:ext cx="595035" cy="369332"/>
            </a:xfrm>
            <a:prstGeom prst="rect">
              <a:avLst/>
            </a:prstGeom>
          </p:spPr>
          <p:txBody>
            <a:bodyPr wrap="none">
              <a:spAutoFit/>
            </a:bodyPr>
            <a:lstStyle/>
            <a:p>
              <a:pPr algn="ctr"/>
              <a:r>
                <a:rPr lang="en-US" b="1" dirty="0">
                  <a:latin typeface="Arial" panose="020B0604020202020204" pitchFamily="34" charset="0"/>
                  <a:cs typeface="Arial" panose="020B0604020202020204" pitchFamily="34" charset="0"/>
                </a:rPr>
                <a:t>IOC</a:t>
              </a:r>
            </a:p>
          </p:txBody>
        </p:sp>
      </p:grpSp>
    </p:spTree>
    <p:extLst>
      <p:ext uri="{BB962C8B-B14F-4D97-AF65-F5344CB8AC3E}">
        <p14:creationId xmlns:p14="http://schemas.microsoft.com/office/powerpoint/2010/main" val="413069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648D0-ABCD-4D4C-AE77-BD98B49CB28D}"/>
              </a:ext>
            </a:extLst>
          </p:cNvPr>
          <p:cNvSpPr>
            <a:spLocks noGrp="1"/>
          </p:cNvSpPr>
          <p:nvPr>
            <p:ph type="title"/>
          </p:nvPr>
        </p:nvSpPr>
        <p:spPr>
          <a:xfrm>
            <a:off x="4554781" y="531742"/>
            <a:ext cx="6918389" cy="734100"/>
          </a:xfrm>
        </p:spPr>
        <p:txBody>
          <a:bodyPr>
            <a:normAutofit/>
          </a:bodyPr>
          <a:lstStyle/>
          <a:p>
            <a:r>
              <a:rPr lang="en-US" b="1" dirty="0">
                <a:gradFill>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effectLst>
                  <a:outerShdw blurRad="635000" dist="38100" algn="l" rotWithShape="0">
                    <a:prstClr val="black">
                      <a:alpha val="40000"/>
                    </a:prstClr>
                  </a:outerShdw>
                </a:effectLst>
              </a:rPr>
              <a:t>ASP Organization</a:t>
            </a:r>
          </a:p>
        </p:txBody>
      </p:sp>
      <p:sp>
        <p:nvSpPr>
          <p:cNvPr id="4" name="Oval 3">
            <a:extLst>
              <a:ext uri="{FF2B5EF4-FFF2-40B4-BE49-F238E27FC236}">
                <a16:creationId xmlns:a16="http://schemas.microsoft.com/office/drawing/2014/main" id="{DC67A227-6C58-9C4C-AE3B-4E251F4BE6DC}"/>
              </a:ext>
            </a:extLst>
          </p:cNvPr>
          <p:cNvSpPr/>
          <p:nvPr/>
        </p:nvSpPr>
        <p:spPr>
          <a:xfrm>
            <a:off x="3948171" y="2930384"/>
            <a:ext cx="3692127" cy="2324030"/>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algn="ctr"/>
            <a:r>
              <a:rPr lang="en-US" b="1" dirty="0">
                <a:solidFill>
                  <a:schemeClr val="tx1"/>
                </a:solidFill>
              </a:rPr>
              <a:t>International Organizing      Committee (IOC)</a:t>
            </a:r>
          </a:p>
          <a:p>
            <a:pPr marL="285750" indent="-285750">
              <a:buFont typeface="Arial" panose="020B0604020202020204" pitchFamily="34" charset="0"/>
              <a:buChar char="•"/>
              <a:tabLst>
                <a:tab pos="2305050" algn="l"/>
              </a:tabLst>
            </a:pPr>
            <a:r>
              <a:rPr lang="en-US" dirty="0">
                <a:solidFill>
                  <a:schemeClr val="tx1"/>
                </a:solidFill>
              </a:rPr>
              <a:t>Overall management</a:t>
            </a:r>
          </a:p>
          <a:p>
            <a:pPr marL="301625" indent="-285750">
              <a:buFont typeface="Arial" panose="020B0604020202020204" pitchFamily="34" charset="0"/>
              <a:buChar char="•"/>
              <a:tabLst>
                <a:tab pos="2305050" algn="l"/>
              </a:tabLst>
            </a:pPr>
            <a:r>
              <a:rPr lang="en-US" dirty="0">
                <a:solidFill>
                  <a:schemeClr val="tx1"/>
                </a:solidFill>
              </a:rPr>
              <a:t>Fund raising</a:t>
            </a:r>
          </a:p>
          <a:p>
            <a:pPr marL="285750" indent="-285750">
              <a:buFont typeface="Arial" panose="020B0604020202020204" pitchFamily="34" charset="0"/>
              <a:buChar char="•"/>
              <a:tabLst>
                <a:tab pos="2305050" algn="l"/>
              </a:tabLst>
            </a:pPr>
            <a:r>
              <a:rPr lang="en-US" dirty="0">
                <a:solidFill>
                  <a:schemeClr val="tx1"/>
                </a:solidFill>
              </a:rPr>
              <a:t>Coordination of activities</a:t>
            </a:r>
          </a:p>
        </p:txBody>
      </p:sp>
      <p:grpSp>
        <p:nvGrpSpPr>
          <p:cNvPr id="14" name="Group 13">
            <a:extLst>
              <a:ext uri="{FF2B5EF4-FFF2-40B4-BE49-F238E27FC236}">
                <a16:creationId xmlns:a16="http://schemas.microsoft.com/office/drawing/2014/main" id="{65D132C6-62B5-4C4D-8293-F0D962057C16}"/>
              </a:ext>
            </a:extLst>
          </p:cNvPr>
          <p:cNvGrpSpPr/>
          <p:nvPr/>
        </p:nvGrpSpPr>
        <p:grpSpPr>
          <a:xfrm>
            <a:off x="114798" y="1143324"/>
            <a:ext cx="4474399" cy="2480827"/>
            <a:chOff x="114798" y="600879"/>
            <a:chExt cx="4474399" cy="2480827"/>
          </a:xfrm>
        </p:grpSpPr>
        <p:sp>
          <p:nvSpPr>
            <p:cNvPr id="6" name="Rectangle 5">
              <a:extLst>
                <a:ext uri="{FF2B5EF4-FFF2-40B4-BE49-F238E27FC236}">
                  <a16:creationId xmlns:a16="http://schemas.microsoft.com/office/drawing/2014/main" id="{DC255D02-62B8-1E4A-B41E-68901EBCF049}"/>
                </a:ext>
              </a:extLst>
            </p:cNvPr>
            <p:cNvSpPr/>
            <p:nvPr/>
          </p:nvSpPr>
          <p:spPr>
            <a:xfrm>
              <a:off x="114798" y="600879"/>
              <a:ext cx="4474399" cy="1560327"/>
            </a:xfrm>
            <a:prstGeom prst="rect">
              <a:avLst/>
            </a:pr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Local Organizing Committee (LOC)</a:t>
              </a:r>
            </a:p>
            <a:p>
              <a:pPr algn="ctr"/>
              <a:r>
                <a:rPr lang="en-US" b="1" dirty="0">
                  <a:solidFill>
                    <a:schemeClr val="tx1"/>
                  </a:solidFill>
                </a:rPr>
                <a:t>in the host country</a:t>
              </a:r>
            </a:p>
            <a:p>
              <a:pPr marL="285750" indent="-285750">
                <a:buFont typeface="Arial" panose="020B0604020202020204" pitchFamily="34" charset="0"/>
                <a:buChar char="•"/>
              </a:pPr>
              <a:r>
                <a:rPr lang="en-US" dirty="0">
                  <a:solidFill>
                    <a:schemeClr val="tx1"/>
                  </a:solidFill>
                </a:rPr>
                <a:t>Local logistics</a:t>
              </a:r>
            </a:p>
            <a:p>
              <a:pPr marL="285750" indent="-285750">
                <a:buFont typeface="Arial" panose="020B0604020202020204" pitchFamily="34" charset="0"/>
                <a:buChar char="•"/>
              </a:pPr>
              <a:r>
                <a:rPr lang="en-US" dirty="0">
                  <a:solidFill>
                    <a:schemeClr val="tx1"/>
                  </a:solidFill>
                </a:rPr>
                <a:t>Liaise with Education and Research branches of host country government</a:t>
              </a:r>
            </a:p>
          </p:txBody>
        </p:sp>
        <p:sp>
          <p:nvSpPr>
            <p:cNvPr id="8" name="Left-Right Arrow 7">
              <a:extLst>
                <a:ext uri="{FF2B5EF4-FFF2-40B4-BE49-F238E27FC236}">
                  <a16:creationId xmlns:a16="http://schemas.microsoft.com/office/drawing/2014/main" id="{8A783112-2D7C-3943-99B1-D24D2BA0FA97}"/>
                </a:ext>
              </a:extLst>
            </p:cNvPr>
            <p:cNvSpPr/>
            <p:nvPr/>
          </p:nvSpPr>
          <p:spPr>
            <a:xfrm rot="2797933">
              <a:off x="3580731" y="2304271"/>
              <a:ext cx="1050783" cy="5040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D21E49C4-FB39-BE44-8EEB-A518C6C4F439}"/>
              </a:ext>
            </a:extLst>
          </p:cNvPr>
          <p:cNvGrpSpPr/>
          <p:nvPr/>
        </p:nvGrpSpPr>
        <p:grpSpPr>
          <a:xfrm>
            <a:off x="150471" y="4557161"/>
            <a:ext cx="5295001" cy="1765966"/>
            <a:chOff x="150471" y="4014716"/>
            <a:chExt cx="5295001" cy="1765966"/>
          </a:xfrm>
        </p:grpSpPr>
        <p:sp>
          <p:nvSpPr>
            <p:cNvPr id="7" name="Rectangle 6">
              <a:extLst>
                <a:ext uri="{FF2B5EF4-FFF2-40B4-BE49-F238E27FC236}">
                  <a16:creationId xmlns:a16="http://schemas.microsoft.com/office/drawing/2014/main" id="{C1849DA5-C601-2945-B5F9-474BB7C6E2D2}"/>
                </a:ext>
              </a:extLst>
            </p:cNvPr>
            <p:cNvSpPr/>
            <p:nvPr/>
          </p:nvSpPr>
          <p:spPr>
            <a:xfrm>
              <a:off x="150471" y="4619809"/>
              <a:ext cx="5295001" cy="1160873"/>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International Lecturers panel (IL)</a:t>
              </a:r>
            </a:p>
            <a:p>
              <a:pPr marL="285750" indent="-285750">
                <a:buFont typeface="Arial" panose="020B0604020202020204" pitchFamily="34" charset="0"/>
                <a:buChar char="•"/>
              </a:pPr>
              <a:r>
                <a:rPr lang="en-US" dirty="0">
                  <a:solidFill>
                    <a:schemeClr val="tx1"/>
                  </a:solidFill>
                </a:rPr>
                <a:t>Design the scientific Program</a:t>
              </a:r>
            </a:p>
            <a:p>
              <a:pPr marL="285750" indent="-285750">
                <a:buFont typeface="Arial" panose="020B0604020202020204" pitchFamily="34" charset="0"/>
                <a:buChar char="•"/>
              </a:pPr>
              <a:r>
                <a:rPr lang="en-US" dirty="0">
                  <a:solidFill>
                    <a:schemeClr val="tx1"/>
                  </a:solidFill>
                </a:rPr>
                <a:t>Help with the student selections</a:t>
              </a:r>
            </a:p>
            <a:p>
              <a:pPr marL="285750" indent="-285750">
                <a:buFont typeface="Arial" panose="020B0604020202020204" pitchFamily="34" charset="0"/>
                <a:buChar char="•"/>
              </a:pPr>
              <a:r>
                <a:rPr lang="en-US" dirty="0">
                  <a:solidFill>
                    <a:schemeClr val="tx1"/>
                  </a:solidFill>
                </a:rPr>
                <a:t>Mentor and Coach students continuously</a:t>
              </a:r>
            </a:p>
          </p:txBody>
        </p:sp>
        <p:sp>
          <p:nvSpPr>
            <p:cNvPr id="9" name="Left-Right Arrow 8">
              <a:extLst>
                <a:ext uri="{FF2B5EF4-FFF2-40B4-BE49-F238E27FC236}">
                  <a16:creationId xmlns:a16="http://schemas.microsoft.com/office/drawing/2014/main" id="{26769E2E-959D-AA4E-9A16-3A6A0D985ADD}"/>
                </a:ext>
              </a:extLst>
            </p:cNvPr>
            <p:cNvSpPr/>
            <p:nvPr/>
          </p:nvSpPr>
          <p:spPr>
            <a:xfrm rot="7948801">
              <a:off x="3893735" y="4167740"/>
              <a:ext cx="641486" cy="3354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2D23E62E-2B28-7140-B3D6-F96032A073E3}"/>
              </a:ext>
            </a:extLst>
          </p:cNvPr>
          <p:cNvGrpSpPr/>
          <p:nvPr/>
        </p:nvGrpSpPr>
        <p:grpSpPr>
          <a:xfrm>
            <a:off x="114798" y="3732152"/>
            <a:ext cx="12069347" cy="2914455"/>
            <a:chOff x="114798" y="3189707"/>
            <a:chExt cx="12069347" cy="2914455"/>
          </a:xfrm>
        </p:grpSpPr>
        <p:sp>
          <p:nvSpPr>
            <p:cNvPr id="12" name="TextBox 11">
              <a:extLst>
                <a:ext uri="{FF2B5EF4-FFF2-40B4-BE49-F238E27FC236}">
                  <a16:creationId xmlns:a16="http://schemas.microsoft.com/office/drawing/2014/main" id="{66F7B7E2-E28F-6C4E-BBC1-6F2A75D95CC5}"/>
                </a:ext>
              </a:extLst>
            </p:cNvPr>
            <p:cNvSpPr txBox="1"/>
            <p:nvPr/>
          </p:nvSpPr>
          <p:spPr>
            <a:xfrm>
              <a:off x="7466187" y="4042059"/>
              <a:ext cx="4717958" cy="2062103"/>
            </a:xfrm>
            <a:prstGeom prst="rect">
              <a:avLst/>
            </a:prstGeom>
            <a:solidFill>
              <a:srgbClr val="FFC000">
                <a:alpha val="60000"/>
              </a:srgbClr>
            </a:solidFill>
            <a:effectLst>
              <a:softEdge rad="215900"/>
            </a:effectLst>
          </p:spPr>
          <p:txBody>
            <a:bodyPr wrap="none" rtlCol="0">
              <a:spAutoFit/>
            </a:bodyPr>
            <a:lstStyle/>
            <a:p>
              <a:r>
                <a:rPr lang="en-US" sz="2000" b="1" dirty="0">
                  <a:solidFill>
                    <a:schemeClr val="accent1"/>
                  </a:solidFill>
                </a:rPr>
                <a:t>Spin-Offs</a:t>
              </a:r>
            </a:p>
            <a:p>
              <a:pPr marL="285750" indent="-285750">
                <a:buFont typeface="Arial" panose="020B0604020202020204" pitchFamily="34" charset="0"/>
                <a:buChar char="•"/>
              </a:pPr>
              <a:r>
                <a:rPr lang="en-US" b="1" dirty="0"/>
                <a:t>ASP Mentorship/Coaching Program</a:t>
              </a:r>
            </a:p>
            <a:p>
              <a:pPr marL="285750" indent="-285750">
                <a:buFont typeface="Arial" panose="020B0604020202020204" pitchFamily="34" charset="0"/>
                <a:buChar char="•"/>
              </a:pPr>
              <a:r>
                <a:rPr lang="en-US" b="1" dirty="0"/>
                <a:t>Networking and sharing of information</a:t>
              </a:r>
            </a:p>
            <a:p>
              <a:pPr marL="285750" indent="-285750">
                <a:buFont typeface="Arial" panose="020B0604020202020204" pitchFamily="34" charset="0"/>
                <a:buChar char="•"/>
              </a:pPr>
              <a:r>
                <a:rPr lang="en-US" b="1" dirty="0"/>
                <a:t>Align ASP with educational priorities</a:t>
              </a:r>
            </a:p>
            <a:p>
              <a:pPr marL="285750" indent="-285750">
                <a:buFont typeface="Arial" panose="020B0604020202020204" pitchFamily="34" charset="0"/>
                <a:buChar char="•"/>
              </a:pPr>
              <a:r>
                <a:rPr lang="en-US" b="1" dirty="0"/>
                <a:t>Improve future editions of ASP</a:t>
              </a:r>
            </a:p>
            <a:p>
              <a:pPr marL="285750" indent="-285750">
                <a:buFont typeface="Arial" panose="020B0604020202020204" pitchFamily="34" charset="0"/>
                <a:buChar char="•"/>
              </a:pPr>
              <a:r>
                <a:rPr lang="en-US" b="1" dirty="0"/>
                <a:t>Promote research collaborations</a:t>
              </a:r>
            </a:p>
            <a:p>
              <a:pPr marL="285750" indent="-285750">
                <a:buFont typeface="Arial" panose="020B0604020202020204" pitchFamily="34" charset="0"/>
                <a:buChar char="•"/>
              </a:pPr>
              <a:r>
                <a:rPr lang="en-US" b="1" dirty="0"/>
                <a:t>Promote research consortia</a:t>
              </a:r>
            </a:p>
          </p:txBody>
        </p:sp>
        <p:sp>
          <p:nvSpPr>
            <p:cNvPr id="13" name="Notched Right Arrow 12">
              <a:extLst>
                <a:ext uri="{FF2B5EF4-FFF2-40B4-BE49-F238E27FC236}">
                  <a16:creationId xmlns:a16="http://schemas.microsoft.com/office/drawing/2014/main" id="{0913F074-1065-DE48-90AA-8D29EED5E5CD}"/>
                </a:ext>
              </a:extLst>
            </p:cNvPr>
            <p:cNvSpPr/>
            <p:nvPr/>
          </p:nvSpPr>
          <p:spPr>
            <a:xfrm rot="2741723">
              <a:off x="6737568" y="4389235"/>
              <a:ext cx="885392" cy="46114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7ADF7DB-0D91-C947-8B48-5FD78DF43F19}"/>
                </a:ext>
              </a:extLst>
            </p:cNvPr>
            <p:cNvSpPr txBox="1"/>
            <p:nvPr/>
          </p:nvSpPr>
          <p:spPr>
            <a:xfrm>
              <a:off x="114798" y="3189707"/>
              <a:ext cx="3935693" cy="1231106"/>
            </a:xfrm>
            <a:prstGeom prst="rect">
              <a:avLst/>
            </a:prstGeom>
            <a:solidFill>
              <a:schemeClr val="accent4">
                <a:lumMod val="60000"/>
                <a:lumOff val="40000"/>
                <a:alpha val="73000"/>
              </a:schemeClr>
            </a:solidFill>
            <a:effectLst>
              <a:softEdge rad="190500"/>
            </a:effectLst>
          </p:spPr>
          <p:txBody>
            <a:bodyPr wrap="none" rtlCol="0">
              <a:spAutoFit/>
            </a:bodyPr>
            <a:lstStyle/>
            <a:p>
              <a:r>
                <a:rPr lang="en-US" sz="2000" b="1" dirty="0">
                  <a:solidFill>
                    <a:schemeClr val="accent1"/>
                  </a:solidFill>
                </a:rPr>
                <a:t>Assessment of Impact</a:t>
              </a:r>
            </a:p>
            <a:p>
              <a:pPr marL="285750" indent="-285750">
                <a:buFont typeface="Arial" panose="020B0604020202020204" pitchFamily="34" charset="0"/>
                <a:buChar char="•"/>
              </a:pPr>
              <a:r>
                <a:rPr lang="en-US" b="1" dirty="0"/>
                <a:t>Survey of students</a:t>
              </a:r>
            </a:p>
            <a:p>
              <a:pPr marL="285750" indent="-285750">
                <a:buFont typeface="Arial" panose="020B0604020202020204" pitchFamily="34" charset="0"/>
                <a:buChar char="•"/>
              </a:pPr>
              <a:r>
                <a:rPr lang="en-US" b="1" dirty="0"/>
                <a:t>Survey of their Professors</a:t>
              </a:r>
            </a:p>
            <a:p>
              <a:pPr marL="285750" indent="-285750">
                <a:buFont typeface="Arial" panose="020B0604020202020204" pitchFamily="34" charset="0"/>
                <a:buChar char="•"/>
              </a:pPr>
              <a:r>
                <a:rPr lang="en-US" b="1" dirty="0"/>
                <a:t>Follow academic developments</a:t>
              </a:r>
            </a:p>
          </p:txBody>
        </p:sp>
        <p:sp>
          <p:nvSpPr>
            <p:cNvPr id="22" name="Notched Right Arrow 21">
              <a:extLst>
                <a:ext uri="{FF2B5EF4-FFF2-40B4-BE49-F238E27FC236}">
                  <a16:creationId xmlns:a16="http://schemas.microsoft.com/office/drawing/2014/main" id="{ABCC7891-6634-9741-85F9-AFA10AD13A64}"/>
                </a:ext>
              </a:extLst>
            </p:cNvPr>
            <p:cNvSpPr/>
            <p:nvPr/>
          </p:nvSpPr>
          <p:spPr>
            <a:xfrm rot="10800000">
              <a:off x="3247890" y="3474845"/>
              <a:ext cx="885392" cy="46114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03FB2987-5029-674C-8575-7F9E3E8DC4E8}"/>
              </a:ext>
            </a:extLst>
          </p:cNvPr>
          <p:cNvGrpSpPr/>
          <p:nvPr/>
        </p:nvGrpSpPr>
        <p:grpSpPr>
          <a:xfrm>
            <a:off x="4624870" y="1989231"/>
            <a:ext cx="7581859" cy="2469179"/>
            <a:chOff x="4624870" y="1446786"/>
            <a:chExt cx="7581859" cy="2469179"/>
          </a:xfrm>
        </p:grpSpPr>
        <p:sp>
          <p:nvSpPr>
            <p:cNvPr id="3" name="Rectangle 2">
              <a:extLst>
                <a:ext uri="{FF2B5EF4-FFF2-40B4-BE49-F238E27FC236}">
                  <a16:creationId xmlns:a16="http://schemas.microsoft.com/office/drawing/2014/main" id="{EC13E9E0-DEC7-8648-B784-BDA91E0A3EF6}"/>
                </a:ext>
              </a:extLst>
            </p:cNvPr>
            <p:cNvSpPr/>
            <p:nvPr/>
          </p:nvSpPr>
          <p:spPr>
            <a:xfrm>
              <a:off x="4624870" y="1446786"/>
              <a:ext cx="3652478" cy="646331"/>
            </a:xfrm>
            <a:prstGeom prst="rect">
              <a:avLst/>
            </a:prstGeom>
            <a:gradFill>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effectLst>
              <a:softEdge rad="279400"/>
            </a:effectLst>
          </p:spPr>
          <p:txBody>
            <a:bodyPr wrap="square">
              <a:spAutoFit/>
            </a:bodyPr>
            <a:lstStyle/>
            <a:p>
              <a:r>
                <a:rPr lang="en-US" b="1" dirty="0">
                  <a:solidFill>
                    <a:srgbClr val="000000"/>
                  </a:solidFill>
                  <a:latin typeface="Arial"/>
                  <a:cs typeface="Arial"/>
                </a:rPr>
                <a:t>Strong interplay between the IOC, LOC and IAC Committees</a:t>
              </a:r>
              <a:endParaRPr lang="en-US" b="1" dirty="0">
                <a:latin typeface="Arial"/>
                <a:cs typeface="Arial"/>
              </a:endParaRPr>
            </a:p>
          </p:txBody>
        </p:sp>
        <p:grpSp>
          <p:nvGrpSpPr>
            <p:cNvPr id="16" name="Group 15">
              <a:extLst>
                <a:ext uri="{FF2B5EF4-FFF2-40B4-BE49-F238E27FC236}">
                  <a16:creationId xmlns:a16="http://schemas.microsoft.com/office/drawing/2014/main" id="{0B57409A-8FF7-8F4E-A08D-7EAF39DC85E5}"/>
                </a:ext>
              </a:extLst>
            </p:cNvPr>
            <p:cNvGrpSpPr/>
            <p:nvPr/>
          </p:nvGrpSpPr>
          <p:grpSpPr>
            <a:xfrm>
              <a:off x="6933128" y="2539395"/>
              <a:ext cx="5273601" cy="1376570"/>
              <a:chOff x="6933128" y="2539395"/>
              <a:chExt cx="5273601" cy="1376570"/>
            </a:xfrm>
          </p:grpSpPr>
          <p:sp>
            <p:nvSpPr>
              <p:cNvPr id="5" name="Rectangle 4">
                <a:extLst>
                  <a:ext uri="{FF2B5EF4-FFF2-40B4-BE49-F238E27FC236}">
                    <a16:creationId xmlns:a16="http://schemas.microsoft.com/office/drawing/2014/main" id="{BEE2F247-B0D6-424A-A623-96E86E710542}"/>
                  </a:ext>
                </a:extLst>
              </p:cNvPr>
              <p:cNvSpPr/>
              <p:nvPr/>
            </p:nvSpPr>
            <p:spPr>
              <a:xfrm>
                <a:off x="7738688" y="2539395"/>
                <a:ext cx="4468041" cy="1376570"/>
              </a:xfrm>
              <a:prstGeom prst="rect">
                <a:avLst/>
              </a:prstGeom>
              <a:solidFill>
                <a:schemeClr val="accent5">
                  <a:lumMod val="60000"/>
                  <a:lumOff val="4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International Advisory Committee (IAC) </a:t>
                </a:r>
              </a:p>
              <a:p>
                <a:pPr marL="285750" indent="-285750">
                  <a:buFont typeface="Arial" panose="020B0604020202020204" pitchFamily="34" charset="0"/>
                  <a:buChar char="•"/>
                </a:pPr>
                <a:r>
                  <a:rPr lang="en-US" dirty="0">
                    <a:solidFill>
                      <a:schemeClr val="tx1"/>
                    </a:solidFill>
                  </a:rPr>
                  <a:t>Representatives of funding agencies</a:t>
                </a:r>
              </a:p>
              <a:p>
                <a:pPr marL="285750" indent="-285750">
                  <a:buFont typeface="Arial" panose="020B0604020202020204" pitchFamily="34" charset="0"/>
                  <a:buChar char="•"/>
                </a:pPr>
                <a:r>
                  <a:rPr lang="en-US" dirty="0">
                    <a:solidFill>
                      <a:schemeClr val="tx1"/>
                    </a:solidFill>
                  </a:rPr>
                  <a:t>Advise on the program</a:t>
                </a:r>
              </a:p>
              <a:p>
                <a:pPr marL="285750" indent="-285750">
                  <a:buFont typeface="Arial" panose="020B0604020202020204" pitchFamily="34" charset="0"/>
                  <a:buChar char="•"/>
                </a:pPr>
                <a:r>
                  <a:rPr lang="en-US" dirty="0">
                    <a:solidFill>
                      <a:schemeClr val="tx1"/>
                    </a:solidFill>
                  </a:rPr>
                  <a:t>Advise of the host country selection</a:t>
                </a:r>
              </a:p>
            </p:txBody>
          </p:sp>
          <p:sp>
            <p:nvSpPr>
              <p:cNvPr id="19" name="Left-Right Arrow 18">
                <a:extLst>
                  <a:ext uri="{FF2B5EF4-FFF2-40B4-BE49-F238E27FC236}">
                    <a16:creationId xmlns:a16="http://schemas.microsoft.com/office/drawing/2014/main" id="{FD73EE5A-1C3B-0441-9E50-253F2D0C0752}"/>
                  </a:ext>
                </a:extLst>
              </p:cNvPr>
              <p:cNvSpPr/>
              <p:nvPr/>
            </p:nvSpPr>
            <p:spPr>
              <a:xfrm rot="9084510">
                <a:off x="6933128" y="2648790"/>
                <a:ext cx="883997" cy="47891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88735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635000" dist="38100" algn="l" rotWithShape="0">
                    <a:prstClr val="black">
                      <a:alpha val="40000"/>
                    </a:prstClr>
                  </a:outerShdw>
                </a:effectLst>
              </a:rPr>
              <a:t>The topics of interest</a:t>
            </a:r>
          </a:p>
        </p:txBody>
      </p:sp>
      <p:sp>
        <p:nvSpPr>
          <p:cNvPr id="3" name="Rectangle 2">
            <a:extLst>
              <a:ext uri="{FF2B5EF4-FFF2-40B4-BE49-F238E27FC236}">
                <a16:creationId xmlns:a16="http://schemas.microsoft.com/office/drawing/2014/main" id="{735405E5-86C8-0942-A970-CC6794BE01CC}"/>
              </a:ext>
            </a:extLst>
          </p:cNvPr>
          <p:cNvSpPr/>
          <p:nvPr/>
        </p:nvSpPr>
        <p:spPr>
          <a:xfrm>
            <a:off x="378096" y="7399104"/>
            <a:ext cx="9093200" cy="584775"/>
          </a:xfrm>
          <a:prstGeom prst="rect">
            <a:avLst/>
          </a:prstGeom>
        </p:spPr>
        <p:txBody>
          <a:bodyPr wrap="square">
            <a:spAutoFit/>
          </a:bodyPr>
          <a:lstStyle/>
          <a:p>
            <a:r>
              <a:rPr lang="sv-SE" sz="1600" b="1" dirty="0" err="1"/>
              <a:t>Example</a:t>
            </a:r>
            <a:r>
              <a:rPr lang="sv-SE" sz="1600" b="1" dirty="0"/>
              <a:t> </a:t>
            </a:r>
            <a:r>
              <a:rPr lang="sv-SE" sz="1600" b="1" dirty="0" err="1"/>
              <a:t>of</a:t>
            </a:r>
            <a:r>
              <a:rPr lang="sv-SE" sz="1600" b="1" dirty="0"/>
              <a:t> ASP </a:t>
            </a:r>
            <a:r>
              <a:rPr lang="sv-SE" sz="1600" b="1" dirty="0" err="1"/>
              <a:t>timetable</a:t>
            </a:r>
            <a:r>
              <a:rPr lang="sv-SE" sz="1600" b="1" dirty="0"/>
              <a:t>: </a:t>
            </a:r>
          </a:p>
          <a:p>
            <a:r>
              <a:rPr lang="sv-SE" sz="1600" b="1" dirty="0"/>
              <a:t>ASP2018: </a:t>
            </a:r>
            <a:r>
              <a:rPr lang="sv-SE" sz="1600" b="1" dirty="0">
                <a:hlinkClick r:id="rId3"/>
              </a:rPr>
              <a:t>https://indico.cern.ch/event/656460/timetable/</a:t>
            </a:r>
            <a:r>
              <a:rPr lang="sv-SE" sz="1600" b="1" dirty="0">
                <a:hlinkClick r:id="rId4"/>
              </a:rPr>
              <a:t>?view=standard</a:t>
            </a:r>
            <a:r>
              <a:rPr lang="sv-SE" sz="1600" b="1" dirty="0"/>
              <a:t> </a:t>
            </a:r>
          </a:p>
        </p:txBody>
      </p:sp>
      <p:sp>
        <p:nvSpPr>
          <p:cNvPr id="5" name="Rectangle 4">
            <a:extLst>
              <a:ext uri="{FF2B5EF4-FFF2-40B4-BE49-F238E27FC236}">
                <a16:creationId xmlns:a16="http://schemas.microsoft.com/office/drawing/2014/main" id="{13821E42-9F71-C346-B9E2-77824A46D145}"/>
              </a:ext>
            </a:extLst>
          </p:cNvPr>
          <p:cNvSpPr/>
          <p:nvPr/>
        </p:nvSpPr>
        <p:spPr>
          <a:xfrm>
            <a:off x="0" y="2740877"/>
            <a:ext cx="3366736" cy="3477875"/>
          </a:xfrm>
          <a:prstGeom prst="rect">
            <a:avLst/>
          </a:prstGeom>
          <a:noFill/>
          <a:ln>
            <a:noFill/>
          </a:ln>
        </p:spPr>
        <p:txBody>
          <a:bodyPr wrap="square">
            <a:spAutoFit/>
          </a:bodyPr>
          <a:lstStyle/>
          <a:p>
            <a:pPr marL="342900" lvl="0" indent="-342900">
              <a:spcBef>
                <a:spcPts val="1200"/>
              </a:spcBef>
              <a:buFont typeface="Arial" panose="020B0604020202020204" pitchFamily="34" charset="0"/>
              <a:buChar char="•"/>
            </a:pPr>
            <a:r>
              <a:rPr lang="en-US" sz="2000" b="1" dirty="0">
                <a:cs typeface="Arial"/>
              </a:rPr>
              <a:t>Nuclear and Particle Physics</a:t>
            </a:r>
          </a:p>
          <a:p>
            <a:pPr marL="285750" lvl="0" indent="-285750">
              <a:spcBef>
                <a:spcPts val="1200"/>
              </a:spcBef>
              <a:buFont typeface="Arial" panose="020B0604020202020204" pitchFamily="34" charset="0"/>
              <a:buChar char="•"/>
            </a:pPr>
            <a:r>
              <a:rPr lang="en-US" sz="2000" b="1" dirty="0">
                <a:cs typeface="Arial"/>
              </a:rPr>
              <a:t>Beyond the Standard Model</a:t>
            </a:r>
          </a:p>
          <a:p>
            <a:pPr marL="285750" lvl="0" indent="-285750">
              <a:spcBef>
                <a:spcPts val="1200"/>
              </a:spcBef>
              <a:buFont typeface="Arial" panose="020B0604020202020204" pitchFamily="34" charset="0"/>
              <a:buChar char="•"/>
            </a:pPr>
            <a:r>
              <a:rPr lang="en-US" sz="2000" b="1" dirty="0">
                <a:cs typeface="Arial"/>
              </a:rPr>
              <a:t>Astro‐particle physics and Cosmology</a:t>
            </a:r>
          </a:p>
          <a:p>
            <a:pPr marL="285750" lvl="0" indent="-285750">
              <a:spcBef>
                <a:spcPts val="1200"/>
              </a:spcBef>
              <a:buFont typeface="Arial" panose="020B0604020202020204" pitchFamily="34" charset="0"/>
              <a:buChar char="•"/>
            </a:pPr>
            <a:r>
              <a:rPr lang="en-US" sz="2000" b="1" dirty="0">
                <a:cs typeface="Arial"/>
              </a:rPr>
              <a:t>Theoretical Heavy‐ion physics</a:t>
            </a:r>
            <a:endParaRPr lang="en-US" b="1" dirty="0">
              <a:cs typeface="Arial"/>
            </a:endParaRPr>
          </a:p>
          <a:p>
            <a:pPr marL="285750" lvl="0" indent="-285750">
              <a:spcBef>
                <a:spcPts val="1200"/>
              </a:spcBef>
              <a:buFont typeface="Arial" panose="020B0604020202020204" pitchFamily="34" charset="0"/>
              <a:buChar char="•"/>
            </a:pPr>
            <a:r>
              <a:rPr lang="en-US" sz="2000" b="1" dirty="0">
                <a:cs typeface="Arial"/>
              </a:rPr>
              <a:t>Linux tutorials</a:t>
            </a:r>
            <a:endParaRPr lang="en-US" sz="2000" b="1" dirty="0"/>
          </a:p>
        </p:txBody>
      </p:sp>
      <p:sp>
        <p:nvSpPr>
          <p:cNvPr id="7" name="Rectangle 6">
            <a:extLst>
              <a:ext uri="{FF2B5EF4-FFF2-40B4-BE49-F238E27FC236}">
                <a16:creationId xmlns:a16="http://schemas.microsoft.com/office/drawing/2014/main" id="{05CDB362-EE79-2D4E-BA26-C4681D90633B}"/>
              </a:ext>
            </a:extLst>
          </p:cNvPr>
          <p:cNvSpPr/>
          <p:nvPr/>
        </p:nvSpPr>
        <p:spPr>
          <a:xfrm>
            <a:off x="3286275" y="2813664"/>
            <a:ext cx="4153988" cy="3323987"/>
          </a:xfrm>
          <a:prstGeom prst="rect">
            <a:avLst/>
          </a:prstGeom>
        </p:spPr>
        <p:txBody>
          <a:bodyPr wrap="square">
            <a:spAutoFit/>
          </a:bodyPr>
          <a:lstStyle/>
          <a:p>
            <a:pPr marL="342900" lvl="0" indent="-342900">
              <a:spcBef>
                <a:spcPts val="1200"/>
              </a:spcBef>
              <a:buFont typeface="Arial" panose="020B0604020202020204" pitchFamily="34" charset="0"/>
              <a:buChar char="•"/>
            </a:pPr>
            <a:r>
              <a:rPr lang="en-US" sz="2000" b="1" dirty="0">
                <a:cs typeface="Arial"/>
              </a:rPr>
              <a:t>Particle Detectors</a:t>
            </a:r>
          </a:p>
          <a:p>
            <a:pPr marL="285750" lvl="0" indent="-285750">
              <a:spcBef>
                <a:spcPts val="1200"/>
              </a:spcBef>
              <a:buFont typeface="Arial" panose="020B0604020202020204" pitchFamily="34" charset="0"/>
              <a:buChar char="•"/>
            </a:pPr>
            <a:r>
              <a:rPr lang="en-US" sz="2000" b="1" dirty="0">
                <a:cs typeface="Arial"/>
              </a:rPr>
              <a:t>Particle Identification and Data Analysis and statistics</a:t>
            </a:r>
          </a:p>
          <a:p>
            <a:pPr marL="285750" lvl="0" indent="-285750">
              <a:spcBef>
                <a:spcPts val="1200"/>
              </a:spcBef>
              <a:buFont typeface="Arial" panose="020B0604020202020204" pitchFamily="34" charset="0"/>
              <a:buChar char="•"/>
            </a:pPr>
            <a:r>
              <a:rPr lang="en-US" sz="2000" b="1" dirty="0">
                <a:cs typeface="Arial"/>
              </a:rPr>
              <a:t>Exp. Particle physics, current status of the field</a:t>
            </a:r>
          </a:p>
          <a:p>
            <a:pPr marL="285750" lvl="0" indent="-285750">
              <a:spcBef>
                <a:spcPts val="1200"/>
              </a:spcBef>
              <a:buFont typeface="Arial" panose="020B0604020202020204" pitchFamily="34" charset="0"/>
              <a:buChar char="•"/>
            </a:pPr>
            <a:r>
              <a:rPr lang="en-US" sz="2000" b="1" dirty="0">
                <a:cs typeface="Arial"/>
              </a:rPr>
              <a:t>Exp. Nuclear Physics</a:t>
            </a:r>
          </a:p>
          <a:p>
            <a:pPr marL="285750" lvl="0" indent="-285750">
              <a:spcBef>
                <a:spcPts val="1200"/>
              </a:spcBef>
              <a:buFont typeface="Arial" panose="020B0604020202020204" pitchFamily="34" charset="0"/>
              <a:buChar char="•"/>
            </a:pPr>
            <a:r>
              <a:rPr lang="en-US" sz="2000" b="1" dirty="0">
                <a:cs typeface="Arial"/>
              </a:rPr>
              <a:t>Exp. Heavy Ion Physics</a:t>
            </a:r>
          </a:p>
          <a:p>
            <a:pPr marL="285750" lvl="0" indent="-285750">
              <a:spcBef>
                <a:spcPts val="1200"/>
              </a:spcBef>
              <a:buFont typeface="Arial" panose="020B0604020202020204" pitchFamily="34" charset="0"/>
              <a:buChar char="•"/>
            </a:pPr>
            <a:r>
              <a:rPr lang="en-US" sz="2000" b="1" dirty="0">
                <a:cs typeface="Arial"/>
              </a:rPr>
              <a:t>Exp. Astro‐particle Physics</a:t>
            </a:r>
          </a:p>
        </p:txBody>
      </p:sp>
      <p:sp>
        <p:nvSpPr>
          <p:cNvPr id="8" name="Rectangle 7">
            <a:extLst>
              <a:ext uri="{FF2B5EF4-FFF2-40B4-BE49-F238E27FC236}">
                <a16:creationId xmlns:a16="http://schemas.microsoft.com/office/drawing/2014/main" id="{1B84D51B-59F6-C24D-A6D2-046F82B6429D}"/>
              </a:ext>
            </a:extLst>
          </p:cNvPr>
          <p:cNvSpPr/>
          <p:nvPr/>
        </p:nvSpPr>
        <p:spPr>
          <a:xfrm>
            <a:off x="7210699" y="2681054"/>
            <a:ext cx="5085805" cy="3631763"/>
          </a:xfrm>
          <a:prstGeom prst="rect">
            <a:avLst/>
          </a:prstGeom>
        </p:spPr>
        <p:txBody>
          <a:bodyPr wrap="square">
            <a:spAutoFit/>
          </a:bodyPr>
          <a:lstStyle/>
          <a:p>
            <a:pPr marL="342900" lvl="0" indent="-342900">
              <a:spcBef>
                <a:spcPts val="1200"/>
              </a:spcBef>
              <a:buFont typeface="Arial" panose="020B0604020202020204" pitchFamily="34" charset="0"/>
              <a:buChar char="•"/>
            </a:pPr>
            <a:r>
              <a:rPr lang="en-US" sz="2000" b="1" dirty="0">
                <a:cs typeface="Arial"/>
              </a:rPr>
              <a:t>Accelerator physics and Technology</a:t>
            </a:r>
          </a:p>
          <a:p>
            <a:pPr marL="285750" lvl="0" indent="-285750">
              <a:spcBef>
                <a:spcPts val="1200"/>
              </a:spcBef>
              <a:buFont typeface="Arial" panose="020B0604020202020204" pitchFamily="34" charset="0"/>
              <a:buChar char="•"/>
            </a:pPr>
            <a:r>
              <a:rPr lang="en-US" sz="2000" b="1" dirty="0">
                <a:cs typeface="Arial"/>
              </a:rPr>
              <a:t>Physics of Particle Beams</a:t>
            </a:r>
          </a:p>
          <a:p>
            <a:pPr marL="285750" lvl="0" indent="-285750">
              <a:spcBef>
                <a:spcPts val="1200"/>
              </a:spcBef>
              <a:buFont typeface="Arial" panose="020B0604020202020204" pitchFamily="34" charset="0"/>
              <a:buChar char="•"/>
            </a:pPr>
            <a:r>
              <a:rPr lang="en-US" sz="2000" b="1" dirty="0">
                <a:cs typeface="Arial"/>
              </a:rPr>
              <a:t>Instrumentation</a:t>
            </a:r>
          </a:p>
          <a:p>
            <a:pPr marL="285750" lvl="0" indent="-285750">
              <a:spcBef>
                <a:spcPts val="1200"/>
              </a:spcBef>
              <a:buFont typeface="Arial" panose="020B0604020202020204" pitchFamily="34" charset="0"/>
              <a:buChar char="•"/>
            </a:pPr>
            <a:r>
              <a:rPr lang="en-US" sz="2000" b="1" dirty="0">
                <a:cs typeface="Arial"/>
              </a:rPr>
              <a:t>Medical Applications</a:t>
            </a:r>
          </a:p>
          <a:p>
            <a:pPr marL="285750" lvl="0" indent="-285750">
              <a:spcBef>
                <a:spcPts val="1200"/>
              </a:spcBef>
              <a:buFont typeface="Arial" panose="020B0604020202020204" pitchFamily="34" charset="0"/>
              <a:buChar char="•"/>
            </a:pPr>
            <a:r>
              <a:rPr lang="en-US" sz="2000" b="1" dirty="0">
                <a:cs typeface="Arial"/>
              </a:rPr>
              <a:t>Neutron and Light Sources</a:t>
            </a:r>
          </a:p>
          <a:p>
            <a:pPr marL="285750" lvl="0" indent="-285750">
              <a:spcBef>
                <a:spcPts val="1200"/>
              </a:spcBef>
              <a:buFont typeface="Arial" panose="020B0604020202020204" pitchFamily="34" charset="0"/>
              <a:buChar char="•"/>
            </a:pPr>
            <a:r>
              <a:rPr lang="en-US" sz="2000" b="1" dirty="0">
                <a:cs typeface="Arial"/>
              </a:rPr>
              <a:t>Energetics and solid state</a:t>
            </a:r>
          </a:p>
          <a:p>
            <a:pPr marL="285750" lvl="0" indent="-285750">
              <a:spcBef>
                <a:spcPts val="1200"/>
              </a:spcBef>
              <a:buFont typeface="Arial" panose="020B0604020202020204" pitchFamily="34" charset="0"/>
              <a:buChar char="•"/>
            </a:pPr>
            <a:r>
              <a:rPr lang="en-US" sz="2000" b="1" dirty="0">
                <a:cs typeface="Arial"/>
              </a:rPr>
              <a:t>GRID and computing</a:t>
            </a:r>
          </a:p>
          <a:p>
            <a:pPr marL="285750" lvl="0" indent="-285750">
              <a:spcBef>
                <a:spcPts val="1200"/>
              </a:spcBef>
              <a:buFont typeface="Arial" panose="020B0604020202020204" pitchFamily="34" charset="0"/>
              <a:buChar char="•"/>
            </a:pPr>
            <a:r>
              <a:rPr lang="en-US" sz="2000" b="1" dirty="0">
                <a:cs typeface="Arial"/>
              </a:rPr>
              <a:t>Digital Library</a:t>
            </a:r>
            <a:endParaRPr lang="en-US" sz="2000" b="1" dirty="0"/>
          </a:p>
        </p:txBody>
      </p:sp>
      <p:sp>
        <p:nvSpPr>
          <p:cNvPr id="10" name="Rectangle 9">
            <a:extLst>
              <a:ext uri="{FF2B5EF4-FFF2-40B4-BE49-F238E27FC236}">
                <a16:creationId xmlns:a16="http://schemas.microsoft.com/office/drawing/2014/main" id="{04229803-F0A8-684C-9C8B-2EB184B8523A}"/>
              </a:ext>
            </a:extLst>
          </p:cNvPr>
          <p:cNvSpPr/>
          <p:nvPr/>
        </p:nvSpPr>
        <p:spPr>
          <a:xfrm>
            <a:off x="0" y="1630911"/>
            <a:ext cx="12192000" cy="830997"/>
          </a:xfrm>
          <a:prstGeom prst="rect">
            <a:avLst/>
          </a:prstGeom>
          <a:solidFill>
            <a:schemeClr val="accent1">
              <a:lumMod val="40000"/>
              <a:lumOff val="60000"/>
            </a:schemeClr>
          </a:solidFill>
        </p:spPr>
        <p:txBody>
          <a:bodyPr wrap="square">
            <a:spAutoFit/>
          </a:bodyPr>
          <a:lstStyle/>
          <a:p>
            <a:r>
              <a:rPr lang="en-US" sz="2400" dirty="0">
                <a:cs typeface="Arial"/>
              </a:rPr>
              <a:t>Theoretical Physics     Experimental Physics           Accelerator and Applications </a:t>
            </a:r>
          </a:p>
          <a:p>
            <a:r>
              <a:rPr lang="en-US" sz="2400" dirty="0">
                <a:cs typeface="Arial"/>
              </a:rPr>
              <a:t>                                                                                  and GRID</a:t>
            </a:r>
          </a:p>
        </p:txBody>
      </p:sp>
    </p:spTree>
    <p:extLst>
      <p:ext uri="{BB962C8B-B14F-4D97-AF65-F5344CB8AC3E}">
        <p14:creationId xmlns:p14="http://schemas.microsoft.com/office/powerpoint/2010/main" val="74678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126B6-EDDD-FA4C-8A76-5F04DF577640}"/>
              </a:ext>
            </a:extLst>
          </p:cNvPr>
          <p:cNvSpPr>
            <a:spLocks noGrp="1"/>
          </p:cNvSpPr>
          <p:nvPr>
            <p:ph type="title"/>
          </p:nvPr>
        </p:nvSpPr>
        <p:spPr>
          <a:xfrm>
            <a:off x="214044" y="568834"/>
            <a:ext cx="10027235" cy="537722"/>
          </a:xfrm>
        </p:spPr>
        <p:txBody>
          <a:bodyPr>
            <a:noAutofit/>
          </a:bodyPr>
          <a:lstStyle/>
          <a:p>
            <a:r>
              <a:rPr lang="en-US" b="1" dirty="0">
                <a:effectLst>
                  <a:outerShdw blurRad="635000" dist="38100" algn="l" rotWithShape="0">
                    <a:prstClr val="black">
                      <a:alpha val="40000"/>
                    </a:prstClr>
                  </a:outerShdw>
                </a:effectLst>
              </a:rPr>
              <a:t>ASP Program Expansion</a:t>
            </a:r>
          </a:p>
        </p:txBody>
      </p:sp>
      <p:sp>
        <p:nvSpPr>
          <p:cNvPr id="5" name="Snip Single Corner Rectangle 4">
            <a:extLst>
              <a:ext uri="{FF2B5EF4-FFF2-40B4-BE49-F238E27FC236}">
                <a16:creationId xmlns:a16="http://schemas.microsoft.com/office/drawing/2014/main" id="{3859198E-64DF-F245-9D4D-8CCF88C617BA}"/>
              </a:ext>
            </a:extLst>
          </p:cNvPr>
          <p:cNvSpPr/>
          <p:nvPr/>
        </p:nvSpPr>
        <p:spPr>
          <a:xfrm>
            <a:off x="3863790" y="1540507"/>
            <a:ext cx="3970072" cy="2002405"/>
          </a:xfrm>
          <a:prstGeom prst="snip1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70C0"/>
                </a:solidFill>
              </a:rPr>
              <a:t>Student Program</a:t>
            </a:r>
          </a:p>
          <a:p>
            <a:r>
              <a:rPr lang="en-US" sz="2000" b="1" dirty="0">
                <a:solidFill>
                  <a:schemeClr val="accent1">
                    <a:lumMod val="60000"/>
                    <a:lumOff val="40000"/>
                  </a:schemeClr>
                </a:solidFill>
              </a:rPr>
              <a:t>3-week intensive school</a:t>
            </a:r>
          </a:p>
          <a:p>
            <a:pPr marL="285750" indent="-285750">
              <a:buFont typeface="Arial" panose="020B0604020202020204" pitchFamily="34" charset="0"/>
              <a:buChar char="•"/>
            </a:pPr>
            <a:r>
              <a:rPr lang="en-US" sz="2000" b="1" dirty="0">
                <a:solidFill>
                  <a:schemeClr val="tx1"/>
                </a:solidFill>
              </a:rPr>
              <a:t>3</a:t>
            </a:r>
            <a:r>
              <a:rPr lang="en-US" sz="2000" b="1" baseline="30000" dirty="0">
                <a:solidFill>
                  <a:schemeClr val="tx1"/>
                </a:solidFill>
              </a:rPr>
              <a:t>rd</a:t>
            </a:r>
            <a:r>
              <a:rPr lang="en-US" sz="2000" b="1" dirty="0">
                <a:solidFill>
                  <a:schemeClr val="tx1"/>
                </a:solidFill>
              </a:rPr>
              <a:t> year of University to Ph.D.</a:t>
            </a:r>
          </a:p>
          <a:p>
            <a:pPr marL="285750" indent="-285750">
              <a:buFont typeface="Arial" panose="020B0604020202020204" pitchFamily="34" charset="0"/>
              <a:buChar char="•"/>
            </a:pPr>
            <a:r>
              <a:rPr lang="en-US" sz="2000" b="1" dirty="0">
                <a:solidFill>
                  <a:schemeClr val="tx1"/>
                </a:solidFill>
              </a:rPr>
              <a:t>Mostly African Students</a:t>
            </a:r>
          </a:p>
          <a:p>
            <a:pPr marL="285750" indent="-285750">
              <a:buFont typeface="Arial" panose="020B0604020202020204" pitchFamily="34" charset="0"/>
              <a:buChar char="•"/>
            </a:pPr>
            <a:r>
              <a:rPr lang="en-US" sz="2000" b="1" dirty="0">
                <a:solidFill>
                  <a:schemeClr val="tx1"/>
                </a:solidFill>
              </a:rPr>
              <a:t>70-80 Students; total &gt; 320</a:t>
            </a:r>
          </a:p>
        </p:txBody>
      </p:sp>
      <p:sp>
        <p:nvSpPr>
          <p:cNvPr id="6" name="Snip Single Corner Rectangle 5">
            <a:extLst>
              <a:ext uri="{FF2B5EF4-FFF2-40B4-BE49-F238E27FC236}">
                <a16:creationId xmlns:a16="http://schemas.microsoft.com/office/drawing/2014/main" id="{7C2C6390-2255-C942-8E41-5F0FD4BF78ED}"/>
              </a:ext>
            </a:extLst>
          </p:cNvPr>
          <p:cNvSpPr/>
          <p:nvPr/>
        </p:nvSpPr>
        <p:spPr>
          <a:xfrm>
            <a:off x="7849490" y="2205473"/>
            <a:ext cx="4116088" cy="1968059"/>
          </a:xfrm>
          <a:prstGeom prst="snip1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70C0"/>
                </a:solidFill>
              </a:rPr>
              <a:t>ASP Conference</a:t>
            </a:r>
          </a:p>
          <a:p>
            <a:r>
              <a:rPr lang="en-US" sz="2000" b="1" dirty="0">
                <a:solidFill>
                  <a:schemeClr val="accent1">
                    <a:lumMod val="60000"/>
                    <a:lumOff val="40000"/>
                  </a:schemeClr>
                </a:solidFill>
              </a:rPr>
              <a:t>1-week International Conference</a:t>
            </a:r>
          </a:p>
          <a:p>
            <a:pPr marL="285750" indent="-285750">
              <a:buFont typeface="Arial" panose="020B0604020202020204" pitchFamily="34" charset="0"/>
              <a:buChar char="•"/>
            </a:pPr>
            <a:r>
              <a:rPr lang="en-US" sz="2000" b="1" dirty="0">
                <a:solidFill>
                  <a:schemeClr val="tx1"/>
                </a:solidFill>
              </a:rPr>
              <a:t>Participation of ASP Alumni</a:t>
            </a:r>
          </a:p>
          <a:p>
            <a:pPr marL="285750" indent="-285750">
              <a:buFont typeface="Arial" panose="020B0604020202020204" pitchFamily="34" charset="0"/>
              <a:buChar char="•"/>
            </a:pPr>
            <a:r>
              <a:rPr lang="en-US" sz="2000" b="1" dirty="0">
                <a:solidFill>
                  <a:schemeClr val="tx1"/>
                </a:solidFill>
              </a:rPr>
              <a:t>Part. Research Faculties</a:t>
            </a:r>
          </a:p>
          <a:p>
            <a:pPr marL="285750" indent="-285750">
              <a:buFont typeface="Arial" panose="020B0604020202020204" pitchFamily="34" charset="0"/>
              <a:buChar char="•"/>
            </a:pPr>
            <a:r>
              <a:rPr lang="en-US" sz="2000" b="1" dirty="0">
                <a:solidFill>
                  <a:schemeClr val="tx1"/>
                </a:solidFill>
              </a:rPr>
              <a:t>Networking &amp; collaborations</a:t>
            </a:r>
          </a:p>
        </p:txBody>
      </p:sp>
      <p:sp>
        <p:nvSpPr>
          <p:cNvPr id="7" name="Snip Single Corner Rectangle 6">
            <a:extLst>
              <a:ext uri="{FF2B5EF4-FFF2-40B4-BE49-F238E27FC236}">
                <a16:creationId xmlns:a16="http://schemas.microsoft.com/office/drawing/2014/main" id="{7F79B8C0-B922-F04B-BC26-0A6C4D48A89F}"/>
              </a:ext>
            </a:extLst>
          </p:cNvPr>
          <p:cNvSpPr/>
          <p:nvPr/>
        </p:nvSpPr>
        <p:spPr>
          <a:xfrm>
            <a:off x="109541" y="1540509"/>
            <a:ext cx="3738622" cy="2229674"/>
          </a:xfrm>
          <a:prstGeom prst="snip1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70C0"/>
                </a:solidFill>
              </a:rPr>
              <a:t>High School Teachers Program</a:t>
            </a:r>
          </a:p>
          <a:p>
            <a:r>
              <a:rPr lang="en-US" sz="2000" b="1" dirty="0">
                <a:solidFill>
                  <a:schemeClr val="accent1">
                    <a:lumMod val="60000"/>
                    <a:lumOff val="40000"/>
                  </a:schemeClr>
                </a:solidFill>
              </a:rPr>
              <a:t>1-week intensive workshop</a:t>
            </a:r>
          </a:p>
          <a:p>
            <a:pPr marL="285750" indent="-285750">
              <a:buFont typeface="Arial" panose="020B0604020202020204" pitchFamily="34" charset="0"/>
              <a:buChar char="•"/>
            </a:pPr>
            <a:r>
              <a:rPr lang="en-US" sz="2000" b="1" dirty="0">
                <a:solidFill>
                  <a:schemeClr val="tx1"/>
                </a:solidFill>
              </a:rPr>
              <a:t>Train High School Teachers for improved physics teaching</a:t>
            </a:r>
          </a:p>
        </p:txBody>
      </p:sp>
      <p:sp>
        <p:nvSpPr>
          <p:cNvPr id="8" name="Snip Single Corner Rectangle 7">
            <a:extLst>
              <a:ext uri="{FF2B5EF4-FFF2-40B4-BE49-F238E27FC236}">
                <a16:creationId xmlns:a16="http://schemas.microsoft.com/office/drawing/2014/main" id="{A972A053-97F5-F547-9B10-351A3CB9FEB6}"/>
              </a:ext>
            </a:extLst>
          </p:cNvPr>
          <p:cNvSpPr/>
          <p:nvPr/>
        </p:nvSpPr>
        <p:spPr>
          <a:xfrm>
            <a:off x="109541" y="3997454"/>
            <a:ext cx="3738622" cy="2419536"/>
          </a:xfrm>
          <a:prstGeom prst="snip1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70C0"/>
                </a:solidFill>
              </a:rPr>
              <a:t>Learners Program</a:t>
            </a:r>
          </a:p>
          <a:p>
            <a:r>
              <a:rPr lang="en-US" sz="2000" b="1" dirty="0">
                <a:solidFill>
                  <a:schemeClr val="accent1">
                    <a:lumMod val="60000"/>
                    <a:lumOff val="40000"/>
                  </a:schemeClr>
                </a:solidFill>
              </a:rPr>
              <a:t>1-week learners Outreach</a:t>
            </a:r>
          </a:p>
          <a:p>
            <a:pPr marL="285750" indent="-285750">
              <a:buFont typeface="Arial" panose="020B0604020202020204" pitchFamily="34" charset="0"/>
              <a:buChar char="•"/>
            </a:pPr>
            <a:r>
              <a:rPr lang="en-US" sz="2000" b="1" dirty="0">
                <a:solidFill>
                  <a:schemeClr val="tx1"/>
                </a:solidFill>
              </a:rPr>
              <a:t>10-12</a:t>
            </a:r>
            <a:r>
              <a:rPr lang="en-US" sz="2000" b="1" baseline="30000" dirty="0">
                <a:solidFill>
                  <a:schemeClr val="tx1"/>
                </a:solidFill>
              </a:rPr>
              <a:t>th</a:t>
            </a:r>
            <a:r>
              <a:rPr lang="en-US" sz="2000" b="1" dirty="0">
                <a:solidFill>
                  <a:schemeClr val="tx1"/>
                </a:solidFill>
              </a:rPr>
              <a:t> grade learners</a:t>
            </a:r>
          </a:p>
          <a:p>
            <a:pPr marL="285750" indent="-285750">
              <a:buFont typeface="Arial" panose="020B0604020202020204" pitchFamily="34" charset="0"/>
              <a:buChar char="•"/>
            </a:pPr>
            <a:r>
              <a:rPr lang="en-US" sz="2000" b="1" dirty="0">
                <a:solidFill>
                  <a:schemeClr val="tx1"/>
                </a:solidFill>
              </a:rPr>
              <a:t>Encourage learners to develop and maintain interests in Physics and Applications</a:t>
            </a:r>
          </a:p>
        </p:txBody>
      </p:sp>
      <p:sp>
        <p:nvSpPr>
          <p:cNvPr id="9" name="Snip Single Corner Rectangle 8">
            <a:extLst>
              <a:ext uri="{FF2B5EF4-FFF2-40B4-BE49-F238E27FC236}">
                <a16:creationId xmlns:a16="http://schemas.microsoft.com/office/drawing/2014/main" id="{EADC5107-29A3-8041-BFE1-48F3D8540360}"/>
              </a:ext>
            </a:extLst>
          </p:cNvPr>
          <p:cNvSpPr/>
          <p:nvPr/>
        </p:nvSpPr>
        <p:spPr>
          <a:xfrm>
            <a:off x="7849489" y="4181660"/>
            <a:ext cx="4342511" cy="2417961"/>
          </a:xfrm>
          <a:prstGeom prst="snip1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70C0"/>
                </a:solidFill>
              </a:rPr>
              <a:t>Mentorship/ Coaching Program</a:t>
            </a:r>
          </a:p>
          <a:p>
            <a:pPr marL="285750" indent="-285750">
              <a:buFont typeface="Arial" panose="020B0604020202020204" pitchFamily="34" charset="0"/>
              <a:buChar char="•"/>
            </a:pPr>
            <a:r>
              <a:rPr lang="en-US" sz="2000" b="1" dirty="0">
                <a:solidFill>
                  <a:schemeClr val="tx1"/>
                </a:solidFill>
              </a:rPr>
              <a:t>Work with Academic Advisors</a:t>
            </a:r>
          </a:p>
          <a:p>
            <a:pPr marL="285750" indent="-285750">
              <a:buFont typeface="Arial" panose="020B0604020202020204" pitchFamily="34" charset="0"/>
              <a:buChar char="•"/>
            </a:pPr>
            <a:r>
              <a:rPr lang="en-US" sz="2000" b="1" dirty="0">
                <a:solidFill>
                  <a:schemeClr val="tx1"/>
                </a:solidFill>
              </a:rPr>
              <a:t>Connect Students w/ Researchers</a:t>
            </a:r>
          </a:p>
          <a:p>
            <a:pPr marL="285750" indent="-285750">
              <a:buFont typeface="Arial" panose="020B0604020202020204" pitchFamily="34" charset="0"/>
              <a:buChar char="•"/>
            </a:pPr>
            <a:r>
              <a:rPr lang="en-US" sz="2000" b="1" dirty="0">
                <a:solidFill>
                  <a:schemeClr val="tx1"/>
                </a:solidFill>
              </a:rPr>
              <a:t>Place students at Labs</a:t>
            </a:r>
          </a:p>
          <a:p>
            <a:pPr marL="285750" indent="-285750">
              <a:buFont typeface="Arial" panose="020B0604020202020204" pitchFamily="34" charset="0"/>
              <a:buChar char="•"/>
            </a:pPr>
            <a:r>
              <a:rPr lang="en-US" sz="2000" b="1" dirty="0">
                <a:solidFill>
                  <a:schemeClr val="tx1"/>
                </a:solidFill>
              </a:rPr>
              <a:t>Support students &amp; help address their academic needs</a:t>
            </a:r>
          </a:p>
        </p:txBody>
      </p:sp>
      <p:sp>
        <p:nvSpPr>
          <p:cNvPr id="13" name="Snip Single Corner Rectangle 12">
            <a:extLst>
              <a:ext uri="{FF2B5EF4-FFF2-40B4-BE49-F238E27FC236}">
                <a16:creationId xmlns:a16="http://schemas.microsoft.com/office/drawing/2014/main" id="{D9574F70-F490-E34C-81C7-9259BE5C0AA9}"/>
              </a:ext>
            </a:extLst>
          </p:cNvPr>
          <p:cNvSpPr/>
          <p:nvPr/>
        </p:nvSpPr>
        <p:spPr>
          <a:xfrm>
            <a:off x="3848162" y="3770183"/>
            <a:ext cx="3985699" cy="2646807"/>
          </a:xfrm>
          <a:prstGeom prst="snip1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70C0"/>
                </a:solidFill>
              </a:rPr>
              <a:t>Forum and Outreach</a:t>
            </a:r>
          </a:p>
          <a:p>
            <a:r>
              <a:rPr lang="en-US" sz="2000" b="1" dirty="0">
                <a:solidFill>
                  <a:schemeClr val="accent1">
                    <a:lumMod val="60000"/>
                    <a:lumOff val="40000"/>
                  </a:schemeClr>
                </a:solidFill>
              </a:rPr>
              <a:t>2 events</a:t>
            </a:r>
          </a:p>
          <a:p>
            <a:pPr marL="285750" indent="-285750">
              <a:buFont typeface="Arial" panose="020B0604020202020204" pitchFamily="34" charset="0"/>
              <a:buChar char="•"/>
            </a:pPr>
            <a:r>
              <a:rPr lang="en-US" sz="2000" b="1" dirty="0">
                <a:solidFill>
                  <a:schemeClr val="tx1"/>
                </a:solidFill>
              </a:rPr>
              <a:t>Involve Regional policy makers</a:t>
            </a:r>
          </a:p>
          <a:p>
            <a:pPr marL="285750" indent="-285750">
              <a:buFont typeface="Arial" panose="020B0604020202020204" pitchFamily="34" charset="0"/>
              <a:buChar char="•"/>
            </a:pPr>
            <a:r>
              <a:rPr lang="en-US" sz="2000" b="1" dirty="0">
                <a:solidFill>
                  <a:schemeClr val="tx1"/>
                </a:solidFill>
              </a:rPr>
              <a:t>Promote spin-off activities in Africa</a:t>
            </a:r>
          </a:p>
          <a:p>
            <a:pPr marL="285750" indent="-285750">
              <a:buFont typeface="Arial" panose="020B0604020202020204" pitchFamily="34" charset="0"/>
              <a:buChar char="•"/>
            </a:pPr>
            <a:r>
              <a:rPr lang="en-US" sz="2000" b="1" dirty="0">
                <a:solidFill>
                  <a:schemeClr val="tx1"/>
                </a:solidFill>
              </a:rPr>
              <a:t>Introduce students to policy</a:t>
            </a:r>
          </a:p>
        </p:txBody>
      </p:sp>
    </p:spTree>
    <p:extLst>
      <p:ext uri="{BB962C8B-B14F-4D97-AF65-F5344CB8AC3E}">
        <p14:creationId xmlns:p14="http://schemas.microsoft.com/office/powerpoint/2010/main" val="89746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2582-1423-DD45-BB83-C01EED8F9A11}"/>
              </a:ext>
            </a:extLst>
          </p:cNvPr>
          <p:cNvSpPr>
            <a:spLocks noGrp="1"/>
          </p:cNvSpPr>
          <p:nvPr>
            <p:ph type="title"/>
          </p:nvPr>
        </p:nvSpPr>
        <p:spPr>
          <a:xfrm>
            <a:off x="520059" y="472528"/>
            <a:ext cx="4250724" cy="1002348"/>
          </a:xfrm>
        </p:spPr>
        <p:txBody>
          <a:bodyPr/>
          <a:lstStyle/>
          <a:p>
            <a:r>
              <a:rPr lang="en-US" b="1" dirty="0">
                <a:effectLst>
                  <a:outerShdw blurRad="635000" dist="38100" algn="l" rotWithShape="0">
                    <a:prstClr val="black">
                      <a:alpha val="40000"/>
                    </a:prstClr>
                  </a:outerShdw>
                </a:effectLst>
              </a:rPr>
              <a:t>Overview</a:t>
            </a:r>
          </a:p>
        </p:txBody>
      </p:sp>
      <p:sp>
        <p:nvSpPr>
          <p:cNvPr id="8" name="TextBox 7">
            <a:extLst>
              <a:ext uri="{FF2B5EF4-FFF2-40B4-BE49-F238E27FC236}">
                <a16:creationId xmlns:a16="http://schemas.microsoft.com/office/drawing/2014/main" id="{E938A4CA-D297-9D45-90D3-85FD2C221AB0}"/>
              </a:ext>
            </a:extLst>
          </p:cNvPr>
          <p:cNvSpPr txBox="1"/>
          <p:nvPr/>
        </p:nvSpPr>
        <p:spPr>
          <a:xfrm>
            <a:off x="0" y="2398340"/>
            <a:ext cx="3849250" cy="1631216"/>
          </a:xfrm>
          <a:prstGeom prst="rect">
            <a:avLst/>
          </a:prstGeom>
          <a:gradFill>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noFill/>
          </a:ln>
          <a:effectLst>
            <a:outerShdw blurRad="50800" dist="38100" dir="2700000" algn="tl" rotWithShape="0">
              <a:srgbClr val="FFC000">
                <a:alpha val="46000"/>
              </a:srgbClr>
            </a:outerShdw>
          </a:effectLst>
        </p:spPr>
        <p:txBody>
          <a:bodyPr wrap="square" rtlCol="0">
            <a:spAutoFit/>
          </a:bodyPr>
          <a:lstStyle/>
          <a:p>
            <a:r>
              <a:rPr lang="en-US" sz="2000" b="1" dirty="0">
                <a:solidFill>
                  <a:schemeClr val="accent1"/>
                </a:solidFill>
              </a:rPr>
              <a:t>ASP2010</a:t>
            </a:r>
          </a:p>
          <a:p>
            <a:r>
              <a:rPr lang="en-US" sz="2000" b="1" dirty="0">
                <a:solidFill>
                  <a:srgbClr val="7030A0"/>
                </a:solidFill>
              </a:rPr>
              <a:t>1</a:t>
            </a:r>
            <a:r>
              <a:rPr lang="en-US" sz="2000" b="1" baseline="30000" dirty="0">
                <a:solidFill>
                  <a:srgbClr val="7030A0"/>
                </a:solidFill>
              </a:rPr>
              <a:t>st</a:t>
            </a:r>
            <a:r>
              <a:rPr lang="en-US" sz="2000" b="1" dirty="0">
                <a:solidFill>
                  <a:srgbClr val="7030A0"/>
                </a:solidFill>
              </a:rPr>
              <a:t> Edition in South Africa</a:t>
            </a:r>
          </a:p>
          <a:p>
            <a:r>
              <a:rPr lang="en-US" sz="2000" b="1" dirty="0">
                <a:solidFill>
                  <a:srgbClr val="7030A0"/>
                </a:solidFill>
              </a:rPr>
              <a:t>August 1-21, 2010</a:t>
            </a:r>
          </a:p>
          <a:p>
            <a:r>
              <a:rPr lang="en-US" sz="2000" b="1" dirty="0"/>
              <a:t>65 selected students from 17 countries (125 applications)</a:t>
            </a:r>
          </a:p>
        </p:txBody>
      </p:sp>
      <p:sp>
        <p:nvSpPr>
          <p:cNvPr id="12" name="TextBox 11">
            <a:extLst>
              <a:ext uri="{FF2B5EF4-FFF2-40B4-BE49-F238E27FC236}">
                <a16:creationId xmlns:a16="http://schemas.microsoft.com/office/drawing/2014/main" id="{843D1062-6786-D04D-AC27-25C230D6CAD4}"/>
              </a:ext>
            </a:extLst>
          </p:cNvPr>
          <p:cNvSpPr txBox="1"/>
          <p:nvPr/>
        </p:nvSpPr>
        <p:spPr>
          <a:xfrm>
            <a:off x="4475511" y="3829501"/>
            <a:ext cx="4902069" cy="400110"/>
          </a:xfrm>
          <a:prstGeom prst="rect">
            <a:avLst/>
          </a:prstGeom>
          <a:noFill/>
        </p:spPr>
        <p:txBody>
          <a:bodyPr wrap="square" rtlCol="0">
            <a:spAutoFit/>
          </a:bodyPr>
          <a:lstStyle/>
          <a:p>
            <a:pPr algn="ctr"/>
            <a:endParaRPr lang="en-US" sz="2000" b="1" dirty="0">
              <a:solidFill>
                <a:srgbClr val="FF0000"/>
              </a:solidFill>
            </a:endParaRPr>
          </a:p>
        </p:txBody>
      </p:sp>
      <p:grpSp>
        <p:nvGrpSpPr>
          <p:cNvPr id="5" name="Group 4">
            <a:extLst>
              <a:ext uri="{FF2B5EF4-FFF2-40B4-BE49-F238E27FC236}">
                <a16:creationId xmlns:a16="http://schemas.microsoft.com/office/drawing/2014/main" id="{82F86141-2CFF-9149-ADE4-985F07CF77BE}"/>
              </a:ext>
            </a:extLst>
          </p:cNvPr>
          <p:cNvGrpSpPr/>
          <p:nvPr/>
        </p:nvGrpSpPr>
        <p:grpSpPr>
          <a:xfrm>
            <a:off x="3601154" y="5075995"/>
            <a:ext cx="3654559" cy="1631216"/>
            <a:chOff x="3594925" y="4456063"/>
            <a:chExt cx="3654559" cy="1631216"/>
          </a:xfrm>
        </p:grpSpPr>
        <p:sp>
          <p:nvSpPr>
            <p:cNvPr id="4" name="TextBox 3">
              <a:extLst>
                <a:ext uri="{FF2B5EF4-FFF2-40B4-BE49-F238E27FC236}">
                  <a16:creationId xmlns:a16="http://schemas.microsoft.com/office/drawing/2014/main" id="{8773DDE8-B18F-064B-9ABB-FBD9C02B429C}"/>
                </a:ext>
              </a:extLst>
            </p:cNvPr>
            <p:cNvSpPr txBox="1"/>
            <p:nvPr/>
          </p:nvSpPr>
          <p:spPr>
            <a:xfrm>
              <a:off x="3784065" y="4456063"/>
              <a:ext cx="3465419" cy="163121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txBody>
            <a:bodyPr wrap="square" rtlCol="0">
              <a:spAutoFit/>
            </a:bodyPr>
            <a:lstStyle/>
            <a:p>
              <a:r>
                <a:rPr lang="en-US" sz="2000" b="1" dirty="0">
                  <a:solidFill>
                    <a:schemeClr val="accent1"/>
                  </a:solidFill>
                </a:rPr>
                <a:t>ASP2014</a:t>
              </a:r>
            </a:p>
            <a:p>
              <a:r>
                <a:rPr lang="en-US" sz="2000" b="1" dirty="0">
                  <a:solidFill>
                    <a:srgbClr val="7030A0"/>
                  </a:solidFill>
                </a:rPr>
                <a:t>3</a:t>
              </a:r>
              <a:r>
                <a:rPr lang="en-US" sz="2000" b="1" baseline="30000" dirty="0">
                  <a:solidFill>
                    <a:srgbClr val="7030A0"/>
                  </a:solidFill>
                </a:rPr>
                <a:t>rd</a:t>
              </a:r>
              <a:r>
                <a:rPr lang="en-US" sz="2000" b="1" dirty="0">
                  <a:solidFill>
                    <a:srgbClr val="7030A0"/>
                  </a:solidFill>
                </a:rPr>
                <a:t>  Edition in Senegal</a:t>
              </a:r>
            </a:p>
            <a:p>
              <a:r>
                <a:rPr lang="en-US" sz="2000" b="1" dirty="0">
                  <a:solidFill>
                    <a:srgbClr val="7030A0"/>
                  </a:solidFill>
                </a:rPr>
                <a:t>August 3-23, 2014</a:t>
              </a:r>
            </a:p>
            <a:p>
              <a:r>
                <a:rPr lang="en-US" sz="2000" b="1" dirty="0"/>
                <a:t>70/330 students from 21 countries</a:t>
              </a:r>
            </a:p>
          </p:txBody>
        </p:sp>
        <p:cxnSp>
          <p:nvCxnSpPr>
            <p:cNvPr id="39" name="Curved Connector 38">
              <a:extLst>
                <a:ext uri="{FF2B5EF4-FFF2-40B4-BE49-F238E27FC236}">
                  <a16:creationId xmlns:a16="http://schemas.microsoft.com/office/drawing/2014/main" id="{C284289C-0EF7-2246-B7AB-7FD968B9888E}"/>
                </a:ext>
              </a:extLst>
            </p:cNvPr>
            <p:cNvCxnSpPr>
              <a:cxnSpLocks/>
            </p:cNvCxnSpPr>
            <p:nvPr/>
          </p:nvCxnSpPr>
          <p:spPr>
            <a:xfrm>
              <a:off x="3594925" y="5694930"/>
              <a:ext cx="209668" cy="108107"/>
            </a:xfrm>
            <a:prstGeom prst="curved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05C0E8AC-750B-6644-AC04-EAD6A70B27D9}"/>
              </a:ext>
            </a:extLst>
          </p:cNvPr>
          <p:cNvGrpSpPr/>
          <p:nvPr/>
        </p:nvGrpSpPr>
        <p:grpSpPr>
          <a:xfrm>
            <a:off x="4107966" y="715937"/>
            <a:ext cx="6250874" cy="3515530"/>
            <a:chOff x="4101737" y="96005"/>
            <a:chExt cx="6250874" cy="3515530"/>
          </a:xfrm>
        </p:grpSpPr>
        <p:sp>
          <p:nvSpPr>
            <p:cNvPr id="10" name="TextBox 9">
              <a:extLst>
                <a:ext uri="{FF2B5EF4-FFF2-40B4-BE49-F238E27FC236}">
                  <a16:creationId xmlns:a16="http://schemas.microsoft.com/office/drawing/2014/main" id="{E6345813-B7FD-C64E-BDD3-F291BE96C1BC}"/>
                </a:ext>
              </a:extLst>
            </p:cNvPr>
            <p:cNvSpPr txBox="1"/>
            <p:nvPr/>
          </p:nvSpPr>
          <p:spPr>
            <a:xfrm>
              <a:off x="4101737" y="96005"/>
              <a:ext cx="6250874" cy="2862322"/>
            </a:xfrm>
            <a:prstGeom prst="rect">
              <a:avLst/>
            </a:prstGeom>
            <a:gradFill flip="none" rotWithShape="1">
              <a:gsLst>
                <a:gs pos="0">
                  <a:schemeClr val="accent5">
                    <a:lumMod val="5000"/>
                    <a:lumOff val="95000"/>
                    <a:alpha val="51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19050">
              <a:noFill/>
            </a:ln>
          </p:spPr>
          <p:txBody>
            <a:bodyPr wrap="square" rtlCol="0">
              <a:spAutoFit/>
            </a:bodyPr>
            <a:lstStyle/>
            <a:p>
              <a:r>
                <a:rPr lang="en-US" sz="2000" b="1" dirty="0">
                  <a:solidFill>
                    <a:schemeClr val="accent1"/>
                  </a:solidFill>
                </a:rPr>
                <a:t>ASP2018</a:t>
              </a:r>
            </a:p>
            <a:p>
              <a:r>
                <a:rPr lang="en-US" sz="2000" b="1" dirty="0">
                  <a:solidFill>
                    <a:srgbClr val="7030A0"/>
                  </a:solidFill>
                </a:rPr>
                <a:t>5</a:t>
              </a:r>
              <a:r>
                <a:rPr lang="en-US" sz="2000" b="1" baseline="30000" dirty="0">
                  <a:solidFill>
                    <a:srgbClr val="7030A0"/>
                  </a:solidFill>
                </a:rPr>
                <a:t>th</a:t>
              </a:r>
              <a:r>
                <a:rPr lang="en-US" sz="2000" b="1" dirty="0">
                  <a:solidFill>
                    <a:srgbClr val="7030A0"/>
                  </a:solidFill>
                </a:rPr>
                <a:t>  Edition in Namibia</a:t>
              </a:r>
            </a:p>
            <a:p>
              <a:r>
                <a:rPr lang="en-US" sz="2000" b="1" dirty="0">
                  <a:solidFill>
                    <a:srgbClr val="7030A0"/>
                  </a:solidFill>
                </a:rPr>
                <a:t>June 24 to July 14, 2018</a:t>
              </a:r>
            </a:p>
            <a:p>
              <a:r>
                <a:rPr lang="en-US" sz="2000" b="1" dirty="0"/>
                <a:t>85/523 students from 26 countries</a:t>
              </a:r>
            </a:p>
            <a:p>
              <a:r>
                <a:rPr lang="en-US" sz="2000" b="1" dirty="0"/>
                <a:t>Student presentations</a:t>
              </a:r>
            </a:p>
            <a:p>
              <a:r>
                <a:rPr lang="en-US" sz="2000" b="1" dirty="0">
                  <a:solidFill>
                    <a:srgbClr val="00B050"/>
                  </a:solidFill>
                </a:rPr>
                <a:t>Expansion</a:t>
              </a:r>
            </a:p>
            <a:p>
              <a:r>
                <a:rPr lang="en-US" sz="2000" dirty="0"/>
                <a:t>    - </a:t>
              </a:r>
              <a:r>
                <a:rPr lang="en-US" sz="2000" b="1" dirty="0"/>
                <a:t>Pupils Outreach  (30 sch., </a:t>
              </a:r>
              <a:r>
                <a:rPr lang="en-US" sz="2000" b="1" dirty="0">
                  <a:solidFill>
                    <a:srgbClr val="00B050"/>
                  </a:solidFill>
                </a:rPr>
                <a:t>1500 learners</a:t>
              </a:r>
              <a:r>
                <a:rPr lang="en-US" sz="2000" b="1" dirty="0"/>
                <a:t>, 1 </a:t>
              </a:r>
              <a:r>
                <a:rPr lang="en-US" sz="2000" b="1" dirty="0" err="1"/>
                <a:t>wk</a:t>
              </a:r>
              <a:r>
                <a:rPr lang="en-US" sz="2000" b="1" dirty="0"/>
                <a:t>)</a:t>
              </a:r>
            </a:p>
            <a:p>
              <a:r>
                <a:rPr lang="en-US" sz="2000" b="1" dirty="0"/>
                <a:t>    - Teachers Workshop (63 teachers, 1 week)</a:t>
              </a:r>
            </a:p>
            <a:p>
              <a:r>
                <a:rPr lang="en-US" sz="2000" dirty="0"/>
                <a:t>    - </a:t>
              </a:r>
              <a:r>
                <a:rPr lang="en-US" sz="2000" b="1" dirty="0">
                  <a:solidFill>
                    <a:srgbClr val="00B050"/>
                  </a:solidFill>
                </a:rPr>
                <a:t>Professional Physics Conference (1 week)</a:t>
              </a:r>
            </a:p>
          </p:txBody>
        </p:sp>
        <p:cxnSp>
          <p:nvCxnSpPr>
            <p:cNvPr id="43" name="Curved Connector 42">
              <a:extLst>
                <a:ext uri="{FF2B5EF4-FFF2-40B4-BE49-F238E27FC236}">
                  <a16:creationId xmlns:a16="http://schemas.microsoft.com/office/drawing/2014/main" id="{4DF92BD1-41E2-0D44-8053-3690833805BF}"/>
                </a:ext>
              </a:extLst>
            </p:cNvPr>
            <p:cNvCxnSpPr>
              <a:cxnSpLocks/>
            </p:cNvCxnSpPr>
            <p:nvPr/>
          </p:nvCxnSpPr>
          <p:spPr>
            <a:xfrm rot="16200000" flipV="1">
              <a:off x="9566178" y="3034644"/>
              <a:ext cx="653208" cy="500573"/>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98BF5197-52CC-C543-A803-90086A27E995}"/>
              </a:ext>
            </a:extLst>
          </p:cNvPr>
          <p:cNvGrpSpPr/>
          <p:nvPr/>
        </p:nvGrpSpPr>
        <p:grpSpPr>
          <a:xfrm>
            <a:off x="258716" y="4041583"/>
            <a:ext cx="3342438" cy="2427633"/>
            <a:chOff x="252487" y="2951383"/>
            <a:chExt cx="3342438" cy="2427633"/>
          </a:xfrm>
        </p:grpSpPr>
        <p:sp>
          <p:nvSpPr>
            <p:cNvPr id="7" name="TextBox 6">
              <a:extLst>
                <a:ext uri="{FF2B5EF4-FFF2-40B4-BE49-F238E27FC236}">
                  <a16:creationId xmlns:a16="http://schemas.microsoft.com/office/drawing/2014/main" id="{6CD5DB72-F3FC-6D4A-AE1C-5772D01E725D}"/>
                </a:ext>
              </a:extLst>
            </p:cNvPr>
            <p:cNvSpPr txBox="1"/>
            <p:nvPr/>
          </p:nvSpPr>
          <p:spPr>
            <a:xfrm>
              <a:off x="252487" y="3747800"/>
              <a:ext cx="3342438" cy="1631216"/>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12700">
              <a:noFill/>
            </a:ln>
          </p:spPr>
          <p:txBody>
            <a:bodyPr wrap="square" rtlCol="0">
              <a:spAutoFit/>
            </a:bodyPr>
            <a:lstStyle/>
            <a:p>
              <a:r>
                <a:rPr lang="en-US" sz="2000" b="1" dirty="0">
                  <a:solidFill>
                    <a:schemeClr val="accent1"/>
                  </a:solidFill>
                </a:rPr>
                <a:t>ASP2012</a:t>
              </a:r>
            </a:p>
            <a:p>
              <a:r>
                <a:rPr lang="en-US" sz="2000" b="1" dirty="0">
                  <a:solidFill>
                    <a:srgbClr val="7030A0"/>
                  </a:solidFill>
                </a:rPr>
                <a:t>2</a:t>
              </a:r>
              <a:r>
                <a:rPr lang="en-US" sz="2000" b="1" baseline="30000" dirty="0">
                  <a:solidFill>
                    <a:srgbClr val="7030A0"/>
                  </a:solidFill>
                </a:rPr>
                <a:t>nd</a:t>
              </a:r>
              <a:r>
                <a:rPr lang="en-US" sz="2000" b="1" dirty="0">
                  <a:solidFill>
                    <a:srgbClr val="7030A0"/>
                  </a:solidFill>
                </a:rPr>
                <a:t>  Edition in Ghana</a:t>
              </a:r>
            </a:p>
            <a:p>
              <a:r>
                <a:rPr lang="en-US" sz="2000" b="1" dirty="0">
                  <a:solidFill>
                    <a:srgbClr val="7030A0"/>
                  </a:solidFill>
                </a:rPr>
                <a:t>July 15 to August 8, 2012</a:t>
              </a:r>
            </a:p>
            <a:p>
              <a:r>
                <a:rPr lang="en-US" sz="2000" b="1" dirty="0"/>
                <a:t>50/138 students from 15 countries</a:t>
              </a:r>
            </a:p>
          </p:txBody>
        </p:sp>
        <p:cxnSp>
          <p:nvCxnSpPr>
            <p:cNvPr id="116" name="Curved Connector 115">
              <a:extLst>
                <a:ext uri="{FF2B5EF4-FFF2-40B4-BE49-F238E27FC236}">
                  <a16:creationId xmlns:a16="http://schemas.microsoft.com/office/drawing/2014/main" id="{9A78C6C1-158B-4042-81C3-5B00EACDEC01}"/>
                </a:ext>
              </a:extLst>
            </p:cNvPr>
            <p:cNvCxnSpPr>
              <a:cxnSpLocks/>
            </p:cNvCxnSpPr>
            <p:nvPr/>
          </p:nvCxnSpPr>
          <p:spPr>
            <a:xfrm rot="16200000" flipH="1">
              <a:off x="557047" y="2999481"/>
              <a:ext cx="796416" cy="700219"/>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F909820D-C0DD-CF4F-9B4A-8C6066E43E1E}"/>
              </a:ext>
            </a:extLst>
          </p:cNvPr>
          <p:cNvGrpSpPr/>
          <p:nvPr/>
        </p:nvGrpSpPr>
        <p:grpSpPr>
          <a:xfrm>
            <a:off x="7206628" y="4179215"/>
            <a:ext cx="4847913" cy="2554545"/>
            <a:chOff x="7200399" y="3559283"/>
            <a:chExt cx="4847913" cy="2554545"/>
          </a:xfrm>
        </p:grpSpPr>
        <p:sp>
          <p:nvSpPr>
            <p:cNvPr id="9" name="TextBox 8">
              <a:extLst>
                <a:ext uri="{FF2B5EF4-FFF2-40B4-BE49-F238E27FC236}">
                  <a16:creationId xmlns:a16="http://schemas.microsoft.com/office/drawing/2014/main" id="{1CA549AB-D62B-1C47-B607-9B6D08403B4D}"/>
                </a:ext>
              </a:extLst>
            </p:cNvPr>
            <p:cNvSpPr txBox="1"/>
            <p:nvPr/>
          </p:nvSpPr>
          <p:spPr>
            <a:xfrm>
              <a:off x="7752136" y="3559283"/>
              <a:ext cx="4296176" cy="2554545"/>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9050">
              <a:noFill/>
            </a:ln>
          </p:spPr>
          <p:txBody>
            <a:bodyPr wrap="square" rtlCol="0">
              <a:spAutoFit/>
            </a:bodyPr>
            <a:lstStyle/>
            <a:p>
              <a:r>
                <a:rPr lang="en-US" sz="2000" b="1" dirty="0">
                  <a:solidFill>
                    <a:schemeClr val="accent1"/>
                  </a:solidFill>
                </a:rPr>
                <a:t>ASP2016</a:t>
              </a:r>
            </a:p>
            <a:p>
              <a:r>
                <a:rPr lang="en-US" sz="2000" b="1" dirty="0">
                  <a:solidFill>
                    <a:srgbClr val="7030A0"/>
                  </a:solidFill>
                </a:rPr>
                <a:t>4</a:t>
              </a:r>
              <a:r>
                <a:rPr lang="en-US" sz="2000" b="1" baseline="30000" dirty="0">
                  <a:solidFill>
                    <a:srgbClr val="7030A0"/>
                  </a:solidFill>
                </a:rPr>
                <a:t>th</a:t>
              </a:r>
              <a:r>
                <a:rPr lang="en-US" sz="2000" b="1" dirty="0">
                  <a:solidFill>
                    <a:srgbClr val="7030A0"/>
                  </a:solidFill>
                </a:rPr>
                <a:t>  Edition in Rwanda</a:t>
              </a:r>
            </a:p>
            <a:p>
              <a:r>
                <a:rPr lang="en-US" sz="2000" b="1" dirty="0">
                  <a:solidFill>
                    <a:srgbClr val="7030A0"/>
                  </a:solidFill>
                </a:rPr>
                <a:t>August 1-19, 2016</a:t>
              </a:r>
            </a:p>
            <a:p>
              <a:r>
                <a:rPr lang="en-US" sz="2000" b="1" dirty="0"/>
                <a:t>80/429 students from 28 countries</a:t>
              </a:r>
            </a:p>
            <a:p>
              <a:r>
                <a:rPr lang="en-US" sz="2000" b="1" dirty="0">
                  <a:solidFill>
                    <a:srgbClr val="00B050"/>
                  </a:solidFill>
                </a:rPr>
                <a:t>Expansion:</a:t>
              </a:r>
            </a:p>
            <a:p>
              <a:r>
                <a:rPr lang="en-US" sz="2000" b="1" dirty="0">
                  <a:solidFill>
                    <a:srgbClr val="00B050"/>
                  </a:solidFill>
                </a:rPr>
                <a:t>-Pupils Outreach (3 schools, 150 pupils, 3 days)</a:t>
              </a:r>
            </a:p>
            <a:p>
              <a:r>
                <a:rPr lang="en-US" sz="2000" b="1" dirty="0">
                  <a:solidFill>
                    <a:srgbClr val="00B050"/>
                  </a:solidFill>
                </a:rPr>
                <a:t>-Teachers Workshop (20, 2 days)</a:t>
              </a:r>
            </a:p>
          </p:txBody>
        </p:sp>
        <p:cxnSp>
          <p:nvCxnSpPr>
            <p:cNvPr id="21" name="Curved Connector 20">
              <a:extLst>
                <a:ext uri="{FF2B5EF4-FFF2-40B4-BE49-F238E27FC236}">
                  <a16:creationId xmlns:a16="http://schemas.microsoft.com/office/drawing/2014/main" id="{E5410BA6-D9C3-7148-BCD7-07B958EB6A17}"/>
                </a:ext>
              </a:extLst>
            </p:cNvPr>
            <p:cNvCxnSpPr>
              <a:cxnSpLocks/>
            </p:cNvCxnSpPr>
            <p:nvPr/>
          </p:nvCxnSpPr>
          <p:spPr>
            <a:xfrm rot="5400000" flipH="1" flipV="1">
              <a:off x="7110746" y="5053540"/>
              <a:ext cx="731043" cy="551737"/>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51E0F58-9441-3E44-A1A0-0A2D01043A92}"/>
              </a:ext>
            </a:extLst>
          </p:cNvPr>
          <p:cNvGrpSpPr/>
          <p:nvPr/>
        </p:nvGrpSpPr>
        <p:grpSpPr>
          <a:xfrm>
            <a:off x="3918393" y="2471333"/>
            <a:ext cx="3465419" cy="2517513"/>
            <a:chOff x="3994169" y="1822059"/>
            <a:chExt cx="3465419" cy="2517513"/>
          </a:xfrm>
        </p:grpSpPr>
        <p:cxnSp>
          <p:nvCxnSpPr>
            <p:cNvPr id="28" name="Curved Connector 27">
              <a:extLst>
                <a:ext uri="{FF2B5EF4-FFF2-40B4-BE49-F238E27FC236}">
                  <a16:creationId xmlns:a16="http://schemas.microsoft.com/office/drawing/2014/main" id="{ED617814-84DC-AE46-B52E-56D20D1EC9A9}"/>
                </a:ext>
              </a:extLst>
            </p:cNvPr>
            <p:cNvCxnSpPr>
              <a:cxnSpLocks/>
            </p:cNvCxnSpPr>
            <p:nvPr/>
          </p:nvCxnSpPr>
          <p:spPr>
            <a:xfrm rot="5400000">
              <a:off x="3532920" y="2365311"/>
              <a:ext cx="1194075" cy="107571"/>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14168AFA-ABEA-ED40-9020-A0097F224009}"/>
                </a:ext>
              </a:extLst>
            </p:cNvPr>
            <p:cNvSpPr/>
            <p:nvPr/>
          </p:nvSpPr>
          <p:spPr>
            <a:xfrm>
              <a:off x="3994169" y="3016133"/>
              <a:ext cx="3465419" cy="1323439"/>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txBody>
            <a:bodyPr wrap="square">
              <a:spAutoFit/>
            </a:bodyPr>
            <a:lstStyle/>
            <a:p>
              <a:pPr algn="ctr"/>
              <a:r>
                <a:rPr lang="en-US" sz="2000" b="1" dirty="0">
                  <a:solidFill>
                    <a:schemeClr val="accent1"/>
                  </a:solidFill>
                </a:rPr>
                <a:t>ASP2020 Morocco</a:t>
              </a:r>
            </a:p>
            <a:p>
              <a:pPr algn="ctr"/>
              <a:r>
                <a:rPr lang="en-US" sz="2000" b="1" dirty="0">
                  <a:solidFill>
                    <a:srgbClr val="FF0000"/>
                  </a:solidFill>
                </a:rPr>
                <a:t>Host countries selected </a:t>
              </a:r>
            </a:p>
            <a:p>
              <a:pPr algn="ctr"/>
              <a:r>
                <a:rPr lang="en-US" sz="2000" b="1" dirty="0">
                  <a:solidFill>
                    <a:srgbClr val="FF0000"/>
                  </a:solidFill>
                </a:rPr>
                <a:t>2.5 years earlier </a:t>
              </a:r>
            </a:p>
            <a:p>
              <a:pPr algn="ctr"/>
              <a:r>
                <a:rPr lang="en-US" sz="2000" b="1" dirty="0">
                  <a:solidFill>
                    <a:srgbClr val="FF0000"/>
                  </a:solidFill>
                </a:rPr>
                <a:t>through a bidding process</a:t>
              </a:r>
            </a:p>
          </p:txBody>
        </p:sp>
      </p:grpSp>
    </p:spTree>
    <p:extLst>
      <p:ext uri="{BB962C8B-B14F-4D97-AF65-F5344CB8AC3E}">
        <p14:creationId xmlns:p14="http://schemas.microsoft.com/office/powerpoint/2010/main" val="424159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26540</TotalTime>
  <Words>3950</Words>
  <Application>Microsoft Macintosh PowerPoint</Application>
  <PresentationFormat>Widescreen</PresentationFormat>
  <Paragraphs>527</Paragraphs>
  <Slides>25</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ＭＳ Ｐゴシック</vt:lpstr>
      <vt:lpstr>Arial</vt:lpstr>
      <vt:lpstr>Arial Black</vt:lpstr>
      <vt:lpstr>Calibri</vt:lpstr>
      <vt:lpstr>Papyrus</vt:lpstr>
      <vt:lpstr>Times New Roman</vt:lpstr>
      <vt:lpstr>Wingdings</vt:lpstr>
      <vt:lpstr>Office Theme</vt:lpstr>
      <vt:lpstr>PowerPoint Presentation</vt:lpstr>
      <vt:lpstr>Outline</vt:lpstr>
      <vt:lpstr>ASP as a start-up </vt:lpstr>
      <vt:lpstr>Committees to build momentum</vt:lpstr>
      <vt:lpstr>Sponsorship &amp; financial support</vt:lpstr>
      <vt:lpstr>ASP Organization</vt:lpstr>
      <vt:lpstr>The topics of interest</vt:lpstr>
      <vt:lpstr>ASP Program Expansion</vt:lpstr>
      <vt:lpstr>Overview</vt:lpstr>
      <vt:lpstr>PowerPoint Presentation</vt:lpstr>
      <vt:lpstr>PowerPoint Presentation</vt:lpstr>
      <vt:lpstr>ASP2018 Students Profile</vt:lpstr>
      <vt:lpstr>World-Class Lecturers </vt:lpstr>
      <vt:lpstr>PowerPoint Presentation</vt:lpstr>
      <vt:lpstr>High School Teachers</vt:lpstr>
      <vt:lpstr>High School Learners</vt:lpstr>
      <vt:lpstr>ASP Conference</vt:lpstr>
      <vt:lpstr>Mentorship and Coaching</vt:lpstr>
      <vt:lpstr>Beyond the Academics</vt:lpstr>
      <vt:lpstr>Where do African alumni go?</vt:lpstr>
      <vt:lpstr>Current studies and employment</vt:lpstr>
      <vt:lpstr>Movements of African alumni in Africa</vt:lpstr>
      <vt:lpstr>And finally some relaxing time:  Excursions and Festivities</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African School of Fundamental Physics: Preparing African Students for World Science</dc:title>
  <dc:creator>Christine Darve</dc:creator>
  <cp:lastModifiedBy>Christine Darve</cp:lastModifiedBy>
  <cp:revision>237</cp:revision>
  <dcterms:created xsi:type="dcterms:W3CDTF">2018-11-29T11:13:10Z</dcterms:created>
  <dcterms:modified xsi:type="dcterms:W3CDTF">2019-03-08T17:25:57Z</dcterms:modified>
</cp:coreProperties>
</file>